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3" r:id="rId6"/>
    <p:sldId id="261" r:id="rId7"/>
    <p:sldId id="274" r:id="rId8"/>
    <p:sldId id="265" r:id="rId9"/>
    <p:sldId id="262" r:id="rId10"/>
    <p:sldId id="264" r:id="rId11"/>
    <p:sldId id="266" r:id="rId12"/>
    <p:sldId id="267" r:id="rId13"/>
    <p:sldId id="269" r:id="rId14"/>
    <p:sldId id="273" r:id="rId15"/>
    <p:sldId id="270" r:id="rId16"/>
    <p:sldId id="268" r:id="rId17"/>
    <p:sldId id="272" r:id="rId18"/>
    <p:sldId id="271" r:id="rId19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yU3XzpyIr1G+FpKf/cxDKdBGm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2" autoAdjust="0"/>
    <p:restoredTop sz="77428" autoAdjust="0"/>
  </p:normalViewPr>
  <p:slideViewPr>
    <p:cSldViewPr snapToGrid="0">
      <p:cViewPr varScale="1">
        <p:scale>
          <a:sx n="35" d="100"/>
          <a:sy n="35" d="100"/>
        </p:scale>
        <p:origin x="58" y="28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/>
              <a:t>소프트맥스</a:t>
            </a:r>
            <a:r>
              <a:rPr lang="ko-KR" altLang="en-US" b="1" dirty="0"/>
              <a:t> 손실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-</a:t>
            </a:r>
            <a:r>
              <a:rPr lang="ko-KR" altLang="en-US" dirty="0"/>
              <a:t>텍스트 쌍 간의 유사도를 계산할 때 전체 배치에 포함된 모든 이미지와 텍스트 쌍들 간의 유사도를 비교하고</a:t>
            </a:r>
            <a:r>
              <a:rPr lang="en-US" altLang="ko-KR" dirty="0"/>
              <a:t>, </a:t>
            </a:r>
            <a:r>
              <a:rPr lang="ko-KR" altLang="en-US" dirty="0"/>
              <a:t>이를 기반으로 </a:t>
            </a:r>
            <a:r>
              <a:rPr lang="ko-KR" altLang="en-US" dirty="0" err="1"/>
              <a:t>정규화하는</a:t>
            </a:r>
            <a:r>
              <a:rPr lang="ko-KR" altLang="en-US" dirty="0"/>
              <a:t> 작업을 요구합니다</a:t>
            </a:r>
            <a:r>
              <a:rPr lang="en-US" altLang="ko-KR" dirty="0"/>
              <a:t>. </a:t>
            </a:r>
            <a:r>
              <a:rPr lang="ko-KR" altLang="en-US" dirty="0"/>
              <a:t>이 과정에서는 전체 배치의 모든 샘플들 간의 </a:t>
            </a:r>
            <a:r>
              <a:rPr lang="ko-KR" altLang="en-US" dirty="0" err="1"/>
              <a:t>쌍별</a:t>
            </a:r>
            <a:r>
              <a:rPr lang="ko-KR" altLang="en-US" dirty="0"/>
              <a:t> 유사도를 계산해야 하며</a:t>
            </a:r>
            <a:r>
              <a:rPr lang="en-US" altLang="ko-KR" dirty="0"/>
              <a:t>, </a:t>
            </a:r>
            <a:r>
              <a:rPr lang="ko-KR" altLang="en-US" dirty="0"/>
              <a:t>그 결과를 다시 배치 전체에 대해 정규화해야 합니다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한 쌍의 이미지와 텍스트 간의 유사도를 평가할 때도 배치 내 모든 다른 쌍들을 고려해야 한다는 의미입니다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쌍별</a:t>
            </a:r>
            <a:r>
              <a:rPr lang="ko-KR" alt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 유사도에 대해 </a:t>
            </a:r>
            <a:r>
              <a:rPr lang="en-US" altLang="ko-KR" b="0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NxN</a:t>
            </a:r>
            <a:r>
              <a:rPr lang="en-US" altLang="ko-K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 </a:t>
            </a:r>
            <a:r>
              <a:rPr lang="ko-KR" alt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행렬을 유지하고 있어야 됩니다</a:t>
            </a:r>
            <a:r>
              <a:rPr lang="en-US" altLang="ko-K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. </a:t>
            </a:r>
            <a:r>
              <a:rPr lang="ko-KR" alt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이는 매우 큰 </a:t>
            </a:r>
            <a:r>
              <a:rPr lang="en-US" altLang="ko-K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O(n²) </a:t>
            </a:r>
            <a:r>
              <a:rPr lang="ko-KR" alt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시간 복잡도를 가지게 된다는 문제가 있습니다</a:t>
            </a:r>
            <a:r>
              <a:rPr lang="en-US" altLang="ko-KR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.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b="1" dirty="0" err="1"/>
              <a:t>시그모이드</a:t>
            </a:r>
            <a:r>
              <a:rPr lang="ko-KR" altLang="en-US" b="1" dirty="0"/>
              <a:t> 손실</a:t>
            </a:r>
            <a:r>
              <a:rPr lang="ko-KR" altLang="en-US" dirty="0"/>
              <a:t>에서는 각각의 이미지</a:t>
            </a:r>
            <a:r>
              <a:rPr lang="en-US" altLang="ko-KR" dirty="0"/>
              <a:t>-</a:t>
            </a:r>
            <a:r>
              <a:rPr lang="ko-KR" altLang="en-US" dirty="0"/>
              <a:t>텍스트 쌍을 독립적으로 처리하기 때문에</a:t>
            </a:r>
            <a:r>
              <a:rPr lang="en-US" altLang="ko-KR" dirty="0"/>
              <a:t>, </a:t>
            </a:r>
            <a:r>
              <a:rPr lang="ko-KR" altLang="en-US" dirty="0"/>
              <a:t>다른 </a:t>
            </a:r>
            <a:r>
              <a:rPr lang="ko-KR" altLang="en-US" dirty="0" err="1"/>
              <a:t>샘플들과의</a:t>
            </a:r>
            <a:r>
              <a:rPr lang="ko-KR" altLang="en-US" dirty="0"/>
              <a:t> 비교나 배치 전체의 정규화 과정이 필요하지 않습니다</a:t>
            </a:r>
            <a:r>
              <a:rPr lang="en-US" altLang="ko-KR" dirty="0"/>
              <a:t>. </a:t>
            </a:r>
            <a:r>
              <a:rPr lang="ko-KR" altLang="en-US" dirty="0"/>
              <a:t>각 쌍에 대해 개별적으로 긍정 또는 부정 여부를 판단하기 때문에 연산이 단순해지고</a:t>
            </a:r>
            <a:r>
              <a:rPr lang="en-US" altLang="ko-KR" dirty="0"/>
              <a:t>, </a:t>
            </a:r>
            <a:r>
              <a:rPr lang="ko-KR" altLang="en-US" dirty="0"/>
              <a:t>전체 배치를 한꺼번에 처리할 필요가 없어집니다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5967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전체 </a:t>
            </a:r>
            <a:r>
              <a:rPr lang="en-US" altLang="ko-KR" dirty="0"/>
              <a:t>B = 4 / </a:t>
            </a:r>
            <a:r>
              <a:rPr lang="ko-KR" altLang="en-US" dirty="0"/>
              <a:t>로컬 배치 크기 </a:t>
            </a:r>
            <a:r>
              <a:rPr lang="en-US" altLang="ko-KR" dirty="0"/>
              <a:t>b =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 장치가 모든 데이터를 모아서 계산하므로 </a:t>
            </a:r>
            <a:r>
              <a:rPr lang="en-US" altLang="ko-KR" dirty="0"/>
              <a:t>4x4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자신이 가진 </a:t>
            </a:r>
            <a:r>
              <a:rPr lang="en-US" altLang="ko-KR" dirty="0"/>
              <a:t>b</a:t>
            </a:r>
            <a:r>
              <a:rPr lang="ko-KR" altLang="en-US" dirty="0"/>
              <a:t>와 다른 장치의 </a:t>
            </a:r>
            <a:r>
              <a:rPr lang="en-US" altLang="ko-KR" dirty="0"/>
              <a:t>B</a:t>
            </a:r>
            <a:r>
              <a:rPr lang="ko-KR" altLang="en-US" dirty="0"/>
              <a:t>를 비교함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4X2</a:t>
            </a:r>
            <a:endParaRPr dirty="0"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7048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5989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계산이 완료되면 이전에 계산된 </a:t>
            </a:r>
            <a:r>
              <a:rPr lang="en-US" altLang="ko-KR" dirty="0"/>
              <a:t>loss</a:t>
            </a:r>
            <a:r>
              <a:rPr lang="ko-KR" altLang="en-US" dirty="0"/>
              <a:t>와 단순하게 </a:t>
            </a:r>
            <a:r>
              <a:rPr lang="en-US" altLang="ko-KR" dirty="0"/>
              <a:t>summation</a:t>
            </a:r>
            <a:endParaRPr dirty="0"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9206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4107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4567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5336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5785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0480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701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7413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7742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62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540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0993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바꾸게 된다면 전체 중에 정답을 고르시오 에서 이 </a:t>
            </a:r>
            <a:r>
              <a:rPr lang="en-US" altLang="ko-KR" dirty="0"/>
              <a:t>pair</a:t>
            </a:r>
            <a:r>
              <a:rPr lang="ko-KR" altLang="en-US" dirty="0"/>
              <a:t>가 </a:t>
            </a:r>
            <a:r>
              <a:rPr lang="en-US" altLang="ko-KR" dirty="0"/>
              <a:t>positive</a:t>
            </a:r>
            <a:r>
              <a:rPr lang="ko-KR" altLang="en-US" dirty="0"/>
              <a:t>한가</a:t>
            </a:r>
            <a:r>
              <a:rPr lang="en-US" altLang="ko-KR" dirty="0"/>
              <a:t>? </a:t>
            </a:r>
            <a:r>
              <a:rPr lang="ko-KR" altLang="en-US" dirty="0"/>
              <a:t>이진분류로 바뀌게 된다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ztxt.T</a:t>
            </a:r>
            <a:r>
              <a:rPr lang="ko-KR" altLang="en-US" dirty="0"/>
              <a:t>는 텍스트 </a:t>
            </a:r>
            <a:r>
              <a:rPr lang="ko-KR" altLang="en-US" dirty="0" err="1"/>
              <a:t>임베딩의</a:t>
            </a:r>
            <a:r>
              <a:rPr lang="ko-KR" altLang="en-US" dirty="0"/>
              <a:t> 전치</a:t>
            </a:r>
            <a:r>
              <a:rPr lang="en-US" altLang="ko-KR" dirty="0"/>
              <a:t>(transpose)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이미지 </a:t>
            </a:r>
            <a:r>
              <a:rPr lang="ko-KR" altLang="en-US" dirty="0" err="1"/>
              <a:t>임베딩과</a:t>
            </a:r>
            <a:r>
              <a:rPr lang="ko-KR" altLang="en-US" dirty="0"/>
              <a:t> 행렬 곱을 하기 위해 사용됩니다</a:t>
            </a:r>
            <a:r>
              <a:rPr lang="en-US" altLang="ko-KR" dirty="0"/>
              <a:t>. </a:t>
            </a:r>
            <a:r>
              <a:rPr lang="ko-KR" altLang="en-US" dirty="0"/>
              <a:t>결과는 </a:t>
            </a:r>
            <a:r>
              <a:rPr lang="en-US" altLang="ko-KR" dirty="0"/>
              <a:t>[n, n] </a:t>
            </a:r>
            <a:r>
              <a:rPr lang="ko-KR" altLang="en-US" dirty="0"/>
              <a:t>크기의 행렬로</a:t>
            </a:r>
            <a:r>
              <a:rPr lang="en-US" altLang="ko-KR" dirty="0"/>
              <a:t>, </a:t>
            </a:r>
            <a:r>
              <a:rPr lang="ko-KR" altLang="en-US" dirty="0"/>
              <a:t>각 행과 열이 이미지</a:t>
            </a:r>
            <a:r>
              <a:rPr lang="en-US" altLang="ko-KR" dirty="0"/>
              <a:t>-</a:t>
            </a:r>
            <a:r>
              <a:rPr lang="ko-KR" altLang="en-US" dirty="0"/>
              <a:t>텍스트 쌍의 유사도를 나타냅니다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9189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-232049" y="7299704"/>
            <a:ext cx="14418410" cy="5560111"/>
          </a:xfrm>
          <a:custGeom>
            <a:avLst/>
            <a:gdLst/>
            <a:ahLst/>
            <a:cxnLst/>
            <a:rect l="l" t="t" r="r" b="b"/>
            <a:pathLst>
              <a:path w="14418410" h="5560111" extrusionOk="0">
                <a:moveTo>
                  <a:pt x="0" y="0"/>
                </a:moveTo>
                <a:lnTo>
                  <a:pt x="14418410" y="0"/>
                </a:lnTo>
                <a:lnTo>
                  <a:pt x="14418410" y="5560111"/>
                </a:lnTo>
                <a:lnTo>
                  <a:pt x="0" y="5560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9000"/>
            </a:blip>
            <a:stretch>
              <a:fillRect l="-39592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1459040" y="7576961"/>
            <a:ext cx="18119807" cy="5005597"/>
          </a:xfrm>
          <a:custGeom>
            <a:avLst/>
            <a:gdLst/>
            <a:ahLst/>
            <a:cxnLst/>
            <a:rect l="l" t="t" r="r" b="b"/>
            <a:pathLst>
              <a:path w="18119807" h="5005597" extrusionOk="0">
                <a:moveTo>
                  <a:pt x="0" y="0"/>
                </a:moveTo>
                <a:lnTo>
                  <a:pt x="18119807" y="0"/>
                </a:lnTo>
                <a:lnTo>
                  <a:pt x="18119807" y="5005597"/>
                </a:lnTo>
                <a:lnTo>
                  <a:pt x="0" y="5005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>
            <a:off x="13944600" y="6157496"/>
            <a:ext cx="3843560" cy="3790711"/>
          </a:xfrm>
          <a:custGeom>
            <a:avLst/>
            <a:gdLst/>
            <a:ahLst/>
            <a:cxnLst/>
            <a:rect l="l" t="t" r="r" b="b"/>
            <a:pathLst>
              <a:path w="3843560" h="3790711" extrusionOk="0">
                <a:moveTo>
                  <a:pt x="0" y="0"/>
                </a:moveTo>
                <a:lnTo>
                  <a:pt x="3843560" y="0"/>
                </a:lnTo>
                <a:lnTo>
                  <a:pt x="3843560" y="3790711"/>
                </a:lnTo>
                <a:lnTo>
                  <a:pt x="0" y="3790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>
            <a:off x="-1153843" y="-2029430"/>
            <a:ext cx="6666302" cy="5933009"/>
          </a:xfrm>
          <a:custGeom>
            <a:avLst/>
            <a:gdLst/>
            <a:ahLst/>
            <a:cxnLst/>
            <a:rect l="l" t="t" r="r" b="b"/>
            <a:pathLst>
              <a:path w="6666302" h="5933009" extrusionOk="0">
                <a:moveTo>
                  <a:pt x="0" y="0"/>
                </a:moveTo>
                <a:lnTo>
                  <a:pt x="6666302" y="0"/>
                </a:lnTo>
                <a:lnTo>
                  <a:pt x="6666302" y="5933008"/>
                </a:lnTo>
                <a:lnTo>
                  <a:pt x="0" y="5933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81000"/>
            </a:blip>
            <a:stretch>
              <a:fillRect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9943008" y="2139347"/>
            <a:ext cx="1958688" cy="1855857"/>
          </a:xfrm>
          <a:custGeom>
            <a:avLst/>
            <a:gdLst/>
            <a:ahLst/>
            <a:cxnLst/>
            <a:rect l="l" t="t" r="r" b="b"/>
            <a:pathLst>
              <a:path w="1958688" h="1855857" extrusionOk="0">
                <a:moveTo>
                  <a:pt x="0" y="0"/>
                </a:moveTo>
                <a:lnTo>
                  <a:pt x="1958688" y="0"/>
                </a:lnTo>
                <a:lnTo>
                  <a:pt x="1958688" y="1855857"/>
                </a:lnTo>
                <a:lnTo>
                  <a:pt x="0" y="1855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71000"/>
            </a:blip>
            <a:stretch>
              <a:fillRect/>
            </a:stretch>
          </a:blipFill>
          <a:ln>
            <a:noFill/>
          </a:ln>
        </p:spPr>
      </p:sp>
      <p:sp>
        <p:nvSpPr>
          <p:cNvPr id="94" name="Google Shape;94;p1"/>
          <p:cNvSpPr txBox="1"/>
          <p:nvPr/>
        </p:nvSpPr>
        <p:spPr>
          <a:xfrm>
            <a:off x="1028700" y="3350638"/>
            <a:ext cx="10872996" cy="129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" name="Google Shape;95;p1"/>
          <p:cNvGrpSpPr/>
          <p:nvPr/>
        </p:nvGrpSpPr>
        <p:grpSpPr>
          <a:xfrm>
            <a:off x="13468246" y="7886700"/>
            <a:ext cx="5416011" cy="2421953"/>
            <a:chOff x="13468246" y="7347820"/>
            <a:chExt cx="5416011" cy="2421953"/>
          </a:xfrm>
        </p:grpSpPr>
        <p:grpSp>
          <p:nvGrpSpPr>
            <p:cNvPr id="96" name="Google Shape;96;p1"/>
            <p:cNvGrpSpPr/>
            <p:nvPr/>
          </p:nvGrpSpPr>
          <p:grpSpPr>
            <a:xfrm>
              <a:off x="13468246" y="7347820"/>
              <a:ext cx="5416011" cy="1508091"/>
              <a:chOff x="0" y="197183"/>
              <a:chExt cx="7221347" cy="2010788"/>
            </a:xfrm>
          </p:grpSpPr>
          <p:cxnSp>
            <p:nvCxnSpPr>
              <p:cNvPr id="97" name="Google Shape;97;p1"/>
              <p:cNvCxnSpPr/>
              <p:nvPr/>
            </p:nvCxnSpPr>
            <p:spPr>
              <a:xfrm>
                <a:off x="0" y="881305"/>
                <a:ext cx="5054738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8" name="Google Shape;98;p1"/>
              <p:cNvSpPr txBox="1"/>
              <p:nvPr/>
            </p:nvSpPr>
            <p:spPr>
              <a:xfrm>
                <a:off x="0" y="197183"/>
                <a:ext cx="4473433" cy="495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>
                  <a:lnSpc>
                    <a:spcPts val="2879"/>
                  </a:lnSpc>
                </a:pPr>
                <a:r>
                  <a:rPr lang="en-US" altLang="ko-KR" sz="2800" dirty="0">
                    <a:solidFill>
                      <a:schemeClr val="bg1"/>
                    </a:solidFill>
                    <a:latin typeface="+mj-lt"/>
                    <a:ea typeface="Microsoft Sans Serif" pitchFamily="34" charset="0"/>
                    <a:cs typeface="Microsoft Sans Serif" pitchFamily="34" charset="0"/>
                  </a:rPr>
                  <a:t>Harim Noh </a:t>
                </a:r>
              </a:p>
            </p:txBody>
          </p:sp>
          <p:sp>
            <p:nvSpPr>
              <p:cNvPr id="99" name="Google Shape;99;p1"/>
              <p:cNvSpPr txBox="1"/>
              <p:nvPr/>
            </p:nvSpPr>
            <p:spPr>
              <a:xfrm>
                <a:off x="0" y="1250444"/>
                <a:ext cx="7221347" cy="957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>
                  <a:lnSpc>
                    <a:spcPts val="2800"/>
                  </a:lnSpc>
                </a:pPr>
                <a:r>
                  <a:rPr lang="en-US" altLang="ko-KR" sz="2400" dirty="0" err="1">
                    <a:solidFill>
                      <a:srgbClr val="FFFFFF"/>
                    </a:solidFill>
                    <a:latin typeface="+mj-lt"/>
                    <a:ea typeface="나눔스퀘어 Bold" pitchFamily="50" charset="-127"/>
                    <a:cs typeface="Microsoft Sans Serif" pitchFamily="34" charset="0"/>
                  </a:rPr>
                  <a:t>Duksung</a:t>
                </a:r>
                <a:r>
                  <a:rPr lang="en-US" altLang="ko-KR" sz="2400" dirty="0">
                    <a:solidFill>
                      <a:srgbClr val="FFFFFF"/>
                    </a:solidFill>
                    <a:latin typeface="+mj-lt"/>
                    <a:ea typeface="나눔스퀘어 Bold" pitchFamily="50" charset="-127"/>
                    <a:cs typeface="Microsoft Sans Serif" pitchFamily="34" charset="0"/>
                  </a:rPr>
                  <a:t> Women’s University</a:t>
                </a:r>
                <a:endParaRPr lang="en-US" altLang="ko-KR" sz="2400" dirty="0">
                  <a:solidFill>
                    <a:srgbClr val="FFFFFF"/>
                  </a:solidFill>
                  <a:latin typeface="+mj-lt"/>
                  <a:ea typeface="Microsoft Sans Serif" pitchFamily="34" charset="0"/>
                  <a:cs typeface="Microsoft Sans Serif" pitchFamily="34" charset="0"/>
                </a:endParaRPr>
              </a:p>
              <a:p>
                <a:pPr>
                  <a:lnSpc>
                    <a:spcPts val="2800"/>
                  </a:lnSpc>
                </a:pPr>
                <a:r>
                  <a:rPr lang="en-US" altLang="ko-KR" sz="2400" dirty="0">
                    <a:solidFill>
                      <a:srgbClr val="FFFFFF"/>
                    </a:solidFill>
                    <a:latin typeface="+mj-lt"/>
                    <a:ea typeface="나눔스퀘어 Bold" pitchFamily="50" charset="-127"/>
                    <a:cs typeface="Microsoft Sans Serif" pitchFamily="34" charset="0"/>
                  </a:rPr>
                  <a:t>Dept. of Computer Engineering</a:t>
                </a:r>
                <a:endParaRPr lang="en-US" altLang="ko-KR" sz="2400" dirty="0">
                  <a:solidFill>
                    <a:srgbClr val="FFFFFF"/>
                  </a:solidFill>
                  <a:latin typeface="+mj-lt"/>
                  <a:ea typeface="Microsoft Sans Serif" pitchFamily="34" charset="0"/>
                  <a:cs typeface="Microsoft Sans Serif" pitchFamily="34" charset="0"/>
                </a:endParaRPr>
              </a:p>
            </p:txBody>
          </p:sp>
        </p:grpSp>
        <p:sp>
          <p:nvSpPr>
            <p:cNvPr id="100" name="Google Shape;100;p1"/>
            <p:cNvSpPr txBox="1"/>
            <p:nvPr/>
          </p:nvSpPr>
          <p:spPr>
            <a:xfrm>
              <a:off x="13468246" y="9410700"/>
              <a:ext cx="5416011" cy="3590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"/>
          <p:cNvSpPr txBox="1"/>
          <p:nvPr/>
        </p:nvSpPr>
        <p:spPr>
          <a:xfrm>
            <a:off x="1501666" y="3349265"/>
            <a:ext cx="16035560" cy="1152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6666"/>
              </a:lnSpc>
            </a:pPr>
            <a:r>
              <a:rPr lang="en-US" altLang="ko-KR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Sigmoid Loss for Language Image Pre-Training</a:t>
            </a:r>
          </a:p>
          <a:p>
            <a:pPr algn="ctr">
              <a:lnSpc>
                <a:spcPct val="116666"/>
              </a:lnSpc>
            </a:pPr>
            <a:r>
              <a:rPr lang="en-US" altLang="ko-KR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Zhai et al., ICCV 2023</a:t>
            </a:r>
            <a:endParaRPr lang="en-US" altLang="ko-KR" sz="4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4322578" y="5159890"/>
            <a:ext cx="10111768" cy="864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2024.8.14</a:t>
            </a:r>
          </a:p>
          <a:p>
            <a:pPr algn="ctr">
              <a:lnSpc>
                <a:spcPct val="116666"/>
              </a:lnSpc>
            </a:pPr>
            <a:r>
              <a:rPr lang="en-US" sz="2400" b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Lab Seminar</a:t>
            </a:r>
          </a:p>
        </p:txBody>
      </p:sp>
      <p:cxnSp>
        <p:nvCxnSpPr>
          <p:cNvPr id="103" name="Google Shape;103;p1"/>
          <p:cNvCxnSpPr/>
          <p:nvPr/>
        </p:nvCxnSpPr>
        <p:spPr>
          <a:xfrm rot="10800000" flipH="1">
            <a:off x="4604546" y="4838699"/>
            <a:ext cx="9829800" cy="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24" name="Google Shape;124;p3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" name="Google Shape;12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3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3"/>
          <p:cNvSpPr txBox="1"/>
          <p:nvPr/>
        </p:nvSpPr>
        <p:spPr>
          <a:xfrm>
            <a:off x="609600" y="2123779"/>
            <a:ext cx="16611600" cy="3459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Sigmoid loss form language image pre-training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 Sigmoid loss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는 이미지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텍스트 쌍을 </a:t>
            </a:r>
            <a:r>
              <a:rPr lang="ko-KR" altLang="en-US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독립적으로 처리</a:t>
            </a:r>
            <a:endParaRPr lang="en-US" altLang="ko-KR" sz="28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 </a:t>
            </a:r>
            <a:r>
              <a:rPr lang="en-US" altLang="ko-KR" sz="28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Softmax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loss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는 유사도를 평가할 때 배치 내 모든 다른 쌍들을 고려함</a:t>
            </a:r>
            <a:endParaRPr lang="en-US" altLang="ko-KR" sz="28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전체 배치 작업을 요구하지 않아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en-US" altLang="ko-KR" sz="28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softmax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loss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대비 효율적이고 간단한 구현</a:t>
            </a: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3"/>
          <p:cNvGrpSpPr/>
          <p:nvPr/>
        </p:nvGrpSpPr>
        <p:grpSpPr>
          <a:xfrm>
            <a:off x="0" y="647700"/>
            <a:ext cx="5715000" cy="1256665"/>
            <a:chOff x="0" y="647700"/>
            <a:chExt cx="5715000" cy="1256665"/>
          </a:xfrm>
        </p:grpSpPr>
        <p:grpSp>
          <p:nvGrpSpPr>
            <p:cNvPr id="130" name="Google Shape;130;p3"/>
            <p:cNvGrpSpPr/>
            <p:nvPr/>
          </p:nvGrpSpPr>
          <p:grpSpPr>
            <a:xfrm>
              <a:off x="0" y="647700"/>
              <a:ext cx="5715000" cy="922586"/>
              <a:chOff x="0" y="647700"/>
              <a:chExt cx="5715000" cy="922586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 txBox="1"/>
              <p:nvPr/>
            </p:nvSpPr>
            <p:spPr>
              <a:xfrm>
                <a:off x="1371600" y="723900"/>
                <a:ext cx="43434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5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3" name="Google Shape;133;p3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70;p5">
            <a:extLst>
              <a:ext uri="{FF2B5EF4-FFF2-40B4-BE49-F238E27FC236}">
                <a16:creationId xmlns:a16="http://schemas.microsoft.com/office/drawing/2014/main" id="{7313B63D-36DB-1216-10CE-A004AC5648B2}"/>
              </a:ext>
            </a:extLst>
          </p:cNvPr>
          <p:cNvSpPr txBox="1"/>
          <p:nvPr/>
        </p:nvSpPr>
        <p:spPr>
          <a:xfrm>
            <a:off x="1385668" y="638879"/>
            <a:ext cx="13235355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Sigmoid loss for language image pre-training</a:t>
            </a:r>
            <a:endParaRPr dirty="0"/>
          </a:p>
        </p:txBody>
      </p:sp>
      <p:sp>
        <p:nvSpPr>
          <p:cNvPr id="5" name="Google Shape;172;p5">
            <a:extLst>
              <a:ext uri="{FF2B5EF4-FFF2-40B4-BE49-F238E27FC236}">
                <a16:creationId xmlns:a16="http://schemas.microsoft.com/office/drawing/2014/main" id="{E7B7BF96-D4A6-B800-FB8E-FD0CF893B67A}"/>
              </a:ext>
            </a:extLst>
          </p:cNvPr>
          <p:cNvSpPr txBox="1"/>
          <p:nvPr/>
        </p:nvSpPr>
        <p:spPr>
          <a:xfrm>
            <a:off x="1385668" y="1320135"/>
            <a:ext cx="6462932" cy="844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9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28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408FE2-4665-6A1E-3068-CD8EBC5F2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6179" y="5536686"/>
            <a:ext cx="6755410" cy="19198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107FBE-6112-ED3F-A8DD-E3AC7AAEDC8F}"/>
              </a:ext>
            </a:extLst>
          </p:cNvPr>
          <p:cNvSpPr txBox="1"/>
          <p:nvPr/>
        </p:nvSpPr>
        <p:spPr>
          <a:xfrm>
            <a:off x="10279208" y="7456538"/>
            <a:ext cx="60023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[sigmoid loss function of </a:t>
            </a:r>
            <a:r>
              <a:rPr lang="en-US" altLang="ko-KR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SigLIP</a:t>
            </a:r>
            <a:r>
              <a:rPr lang="en-US" altLang="ko-KR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ko-KR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10165EC-C228-E83A-8367-4547C955C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697" y="5402306"/>
            <a:ext cx="7024789" cy="20507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BA06E6-3A1B-99E3-E415-B4DE4062617E}"/>
              </a:ext>
            </a:extLst>
          </p:cNvPr>
          <p:cNvSpPr txBox="1"/>
          <p:nvPr/>
        </p:nvSpPr>
        <p:spPr>
          <a:xfrm>
            <a:off x="2759441" y="7456538"/>
            <a:ext cx="60023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altLang="ko-KR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en-US" altLang="ko-KR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loss function]</a:t>
            </a:r>
            <a:endParaRPr lang="ko-KR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28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24" name="Google Shape;124;p3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" name="Google Shape;12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3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3"/>
          <p:cNvSpPr txBox="1"/>
          <p:nvPr/>
        </p:nvSpPr>
        <p:spPr>
          <a:xfrm>
            <a:off x="609600" y="2123779"/>
            <a:ext cx="16611600" cy="669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chunked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Contrastive learning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은 데이터 병렬 처리를 활용함 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데이터를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D devices(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여러 장치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)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로 분할하여 </a:t>
            </a:r>
            <a:r>
              <a:rPr lang="en-US" altLang="ko-KR" sz="28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softmax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loss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를 계산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	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➔ 모든 </a:t>
            </a:r>
            <a:r>
              <a:rPr lang="ko-KR" altLang="en-US" sz="28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임베딩을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모으는 작업</a:t>
            </a:r>
            <a:r>
              <a:rPr lang="en-US" altLang="ko-KR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(all-gather)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	➔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메모리 소모가 큰 </a:t>
            </a:r>
            <a:r>
              <a:rPr lang="en-US" altLang="ko-KR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|B| × |B| </a:t>
            </a:r>
            <a:r>
              <a:rPr lang="ko-KR" altLang="en-US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행렬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만드는 작업 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(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모든 쌍 간의 </a:t>
            </a:r>
            <a:r>
              <a:rPr lang="ko-KR" altLang="en-US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유사도 행렬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➔ sigmoid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loss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를 사용해 개선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</a:t>
            </a:r>
            <a:r>
              <a:rPr lang="en-US" altLang="ko-KR" sz="28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deivce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에 있는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pair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를 계산하고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loss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를 </a:t>
            </a:r>
            <a:r>
              <a:rPr lang="ko-KR" altLang="en-US" sz="28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단순합하는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과정 반복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</a:t>
            </a:r>
            <a:r>
              <a:rPr lang="en-US" altLang="ko-KR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∣B∣×b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(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각 장치에서 독립적으로 처리되는 데이터의 개수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)</a:t>
            </a:r>
          </a:p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3"/>
          <p:cNvGrpSpPr/>
          <p:nvPr/>
        </p:nvGrpSpPr>
        <p:grpSpPr>
          <a:xfrm>
            <a:off x="0" y="647700"/>
            <a:ext cx="5715000" cy="1256665"/>
            <a:chOff x="0" y="647700"/>
            <a:chExt cx="5715000" cy="1256665"/>
          </a:xfrm>
        </p:grpSpPr>
        <p:grpSp>
          <p:nvGrpSpPr>
            <p:cNvPr id="130" name="Google Shape;130;p3"/>
            <p:cNvGrpSpPr/>
            <p:nvPr/>
          </p:nvGrpSpPr>
          <p:grpSpPr>
            <a:xfrm>
              <a:off x="0" y="647700"/>
              <a:ext cx="5715000" cy="922586"/>
              <a:chOff x="0" y="647700"/>
              <a:chExt cx="5715000" cy="922586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 txBox="1"/>
              <p:nvPr/>
            </p:nvSpPr>
            <p:spPr>
              <a:xfrm>
                <a:off x="1371600" y="723900"/>
                <a:ext cx="43434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5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3" name="Google Shape;133;p3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70;p5">
            <a:extLst>
              <a:ext uri="{FF2B5EF4-FFF2-40B4-BE49-F238E27FC236}">
                <a16:creationId xmlns:a16="http://schemas.microsoft.com/office/drawing/2014/main" id="{7313B63D-36DB-1216-10CE-A004AC5648B2}"/>
              </a:ext>
            </a:extLst>
          </p:cNvPr>
          <p:cNvSpPr txBox="1"/>
          <p:nvPr/>
        </p:nvSpPr>
        <p:spPr>
          <a:xfrm>
            <a:off x="1385668" y="638879"/>
            <a:ext cx="13235355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 “chunked” implementation</a:t>
            </a:r>
            <a:endParaRPr dirty="0"/>
          </a:p>
        </p:txBody>
      </p:sp>
      <p:sp>
        <p:nvSpPr>
          <p:cNvPr id="5" name="Google Shape;172;p5">
            <a:extLst>
              <a:ext uri="{FF2B5EF4-FFF2-40B4-BE49-F238E27FC236}">
                <a16:creationId xmlns:a16="http://schemas.microsoft.com/office/drawing/2014/main" id="{E7B7BF96-D4A6-B800-FB8E-FD0CF893B67A}"/>
              </a:ext>
            </a:extLst>
          </p:cNvPr>
          <p:cNvSpPr txBox="1"/>
          <p:nvPr/>
        </p:nvSpPr>
        <p:spPr>
          <a:xfrm>
            <a:off x="1385668" y="1320135"/>
            <a:ext cx="6462932" cy="844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9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28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6D7320-2929-E8CD-289E-1E2A592933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3" t="6054" r="74423" b="22446"/>
          <a:stretch/>
        </p:blipFill>
        <p:spPr>
          <a:xfrm>
            <a:off x="13335000" y="4823064"/>
            <a:ext cx="4469716" cy="447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4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24" name="Google Shape;124;p3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" name="Google Shape;12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3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3"/>
          <p:cNvSpPr txBox="1"/>
          <p:nvPr/>
        </p:nvSpPr>
        <p:spPr>
          <a:xfrm>
            <a:off x="609600" y="2123779"/>
            <a:ext cx="16611600" cy="2166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28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Chunked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 - positive pair</a:t>
            </a: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와 </a:t>
            </a:r>
            <a:r>
              <a:rPr lang="en-US" altLang="ko-KR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negative pair</a:t>
            </a: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의 </a:t>
            </a:r>
            <a:r>
              <a:rPr lang="en-US" altLang="ko-KR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loss</a:t>
            </a: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를 계산</a:t>
            </a:r>
            <a:endParaRPr lang="en-US" altLang="ko-KR"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endParaRPr lang="en-US" altLang="ko-KR" sz="3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129" name="Google Shape;129;p3"/>
          <p:cNvGrpSpPr/>
          <p:nvPr/>
        </p:nvGrpSpPr>
        <p:grpSpPr>
          <a:xfrm>
            <a:off x="0" y="647700"/>
            <a:ext cx="5715000" cy="1256665"/>
            <a:chOff x="0" y="647700"/>
            <a:chExt cx="5715000" cy="1256665"/>
          </a:xfrm>
        </p:grpSpPr>
        <p:grpSp>
          <p:nvGrpSpPr>
            <p:cNvPr id="130" name="Google Shape;130;p3"/>
            <p:cNvGrpSpPr/>
            <p:nvPr/>
          </p:nvGrpSpPr>
          <p:grpSpPr>
            <a:xfrm>
              <a:off x="0" y="647700"/>
              <a:ext cx="5715000" cy="922586"/>
              <a:chOff x="0" y="647700"/>
              <a:chExt cx="5715000" cy="922586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 txBox="1"/>
              <p:nvPr/>
            </p:nvSpPr>
            <p:spPr>
              <a:xfrm>
                <a:off x="1371600" y="723900"/>
                <a:ext cx="43434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5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3" name="Google Shape;133;p3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70;p5">
            <a:extLst>
              <a:ext uri="{FF2B5EF4-FFF2-40B4-BE49-F238E27FC236}">
                <a16:creationId xmlns:a16="http://schemas.microsoft.com/office/drawing/2014/main" id="{7313B63D-36DB-1216-10CE-A004AC5648B2}"/>
              </a:ext>
            </a:extLst>
          </p:cNvPr>
          <p:cNvSpPr txBox="1"/>
          <p:nvPr/>
        </p:nvSpPr>
        <p:spPr>
          <a:xfrm>
            <a:off x="1385668" y="638879"/>
            <a:ext cx="13235355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 “chunked” implementation</a:t>
            </a:r>
            <a:endParaRPr dirty="0"/>
          </a:p>
        </p:txBody>
      </p:sp>
      <p:sp>
        <p:nvSpPr>
          <p:cNvPr id="5" name="Google Shape;172;p5">
            <a:extLst>
              <a:ext uri="{FF2B5EF4-FFF2-40B4-BE49-F238E27FC236}">
                <a16:creationId xmlns:a16="http://schemas.microsoft.com/office/drawing/2014/main" id="{E7B7BF96-D4A6-B800-FB8E-FD0CF893B67A}"/>
              </a:ext>
            </a:extLst>
          </p:cNvPr>
          <p:cNvSpPr txBox="1"/>
          <p:nvPr/>
        </p:nvSpPr>
        <p:spPr>
          <a:xfrm>
            <a:off x="1385668" y="1320135"/>
            <a:ext cx="6462932" cy="844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9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28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BAECF4-8F87-01D1-46B6-431A1C63F0B4}"/>
              </a:ext>
            </a:extLst>
          </p:cNvPr>
          <p:cNvSpPr txBox="1"/>
          <p:nvPr/>
        </p:nvSpPr>
        <p:spPr>
          <a:xfrm>
            <a:off x="6324600" y="9018596"/>
            <a:ext cx="60023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[Efficient loss implementation]</a:t>
            </a:r>
            <a:endParaRPr lang="ko-KR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AFBCE2-472C-677C-8212-72C997ABF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959" y="3743422"/>
            <a:ext cx="15210082" cy="52441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1BDF184-CED8-9267-E575-2D1BCCD0B785}"/>
              </a:ext>
            </a:extLst>
          </p:cNvPr>
          <p:cNvSpPr/>
          <p:nvPr/>
        </p:nvSpPr>
        <p:spPr>
          <a:xfrm>
            <a:off x="5372100" y="3893668"/>
            <a:ext cx="3771900" cy="47682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3A5F08-E5A7-88BD-4542-042FF8A54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0699" y="656494"/>
            <a:ext cx="6487701" cy="28154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C265BD-C9BC-0436-B293-0DB440D5A96E}"/>
              </a:ext>
            </a:extLst>
          </p:cNvPr>
          <p:cNvSpPr/>
          <p:nvPr/>
        </p:nvSpPr>
        <p:spPr>
          <a:xfrm>
            <a:off x="14621023" y="375288"/>
            <a:ext cx="2784958" cy="30966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6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24" name="Google Shape;124;p3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" name="Google Shape;12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3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3"/>
          <p:cNvSpPr txBox="1"/>
          <p:nvPr/>
        </p:nvSpPr>
        <p:spPr>
          <a:xfrm>
            <a:off x="609600" y="2123779"/>
            <a:ext cx="16611600" cy="2166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28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Chunked</a:t>
            </a:r>
          </a:p>
          <a:p>
            <a:pPr lvl="2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 - </a:t>
            </a: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이웃 장치와 부정 샘플을 교환하여 새로운 </a:t>
            </a:r>
            <a:r>
              <a:rPr lang="en-US" altLang="ko-KR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loss</a:t>
            </a: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를 계산</a:t>
            </a:r>
            <a:endParaRPr lang="en-US" altLang="ko-KR"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endParaRPr lang="en-US" altLang="ko-KR" sz="3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129" name="Google Shape;129;p3"/>
          <p:cNvGrpSpPr/>
          <p:nvPr/>
        </p:nvGrpSpPr>
        <p:grpSpPr>
          <a:xfrm>
            <a:off x="0" y="647700"/>
            <a:ext cx="5715000" cy="1256665"/>
            <a:chOff x="0" y="647700"/>
            <a:chExt cx="5715000" cy="1256665"/>
          </a:xfrm>
        </p:grpSpPr>
        <p:grpSp>
          <p:nvGrpSpPr>
            <p:cNvPr id="130" name="Google Shape;130;p3"/>
            <p:cNvGrpSpPr/>
            <p:nvPr/>
          </p:nvGrpSpPr>
          <p:grpSpPr>
            <a:xfrm>
              <a:off x="0" y="647700"/>
              <a:ext cx="5715000" cy="922586"/>
              <a:chOff x="0" y="647700"/>
              <a:chExt cx="5715000" cy="922586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 txBox="1"/>
              <p:nvPr/>
            </p:nvSpPr>
            <p:spPr>
              <a:xfrm>
                <a:off x="1371600" y="723900"/>
                <a:ext cx="43434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5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3" name="Google Shape;133;p3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70;p5">
            <a:extLst>
              <a:ext uri="{FF2B5EF4-FFF2-40B4-BE49-F238E27FC236}">
                <a16:creationId xmlns:a16="http://schemas.microsoft.com/office/drawing/2014/main" id="{7313B63D-36DB-1216-10CE-A004AC5648B2}"/>
              </a:ext>
            </a:extLst>
          </p:cNvPr>
          <p:cNvSpPr txBox="1"/>
          <p:nvPr/>
        </p:nvSpPr>
        <p:spPr>
          <a:xfrm>
            <a:off x="1385668" y="638879"/>
            <a:ext cx="13235355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 “chunked” implementation</a:t>
            </a:r>
            <a:endParaRPr dirty="0"/>
          </a:p>
        </p:txBody>
      </p:sp>
      <p:sp>
        <p:nvSpPr>
          <p:cNvPr id="5" name="Google Shape;172;p5">
            <a:extLst>
              <a:ext uri="{FF2B5EF4-FFF2-40B4-BE49-F238E27FC236}">
                <a16:creationId xmlns:a16="http://schemas.microsoft.com/office/drawing/2014/main" id="{E7B7BF96-D4A6-B800-FB8E-FD0CF893B67A}"/>
              </a:ext>
            </a:extLst>
          </p:cNvPr>
          <p:cNvSpPr txBox="1"/>
          <p:nvPr/>
        </p:nvSpPr>
        <p:spPr>
          <a:xfrm>
            <a:off x="1385668" y="1320135"/>
            <a:ext cx="6462932" cy="844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9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28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BAECF4-8F87-01D1-46B6-431A1C63F0B4}"/>
              </a:ext>
            </a:extLst>
          </p:cNvPr>
          <p:cNvSpPr txBox="1"/>
          <p:nvPr/>
        </p:nvSpPr>
        <p:spPr>
          <a:xfrm>
            <a:off x="6324600" y="9018596"/>
            <a:ext cx="60023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[Efficient loss implementation]</a:t>
            </a:r>
            <a:endParaRPr lang="ko-KR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AFBCE2-472C-677C-8212-72C997ABF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959" y="3743422"/>
            <a:ext cx="15210082" cy="52441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1BDF184-CED8-9267-E575-2D1BCCD0B785}"/>
              </a:ext>
            </a:extLst>
          </p:cNvPr>
          <p:cNvSpPr/>
          <p:nvPr/>
        </p:nvSpPr>
        <p:spPr>
          <a:xfrm>
            <a:off x="9010650" y="3893668"/>
            <a:ext cx="3771900" cy="47682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BCC852-E2E7-754E-8024-3015AF64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0699" y="656494"/>
            <a:ext cx="6487701" cy="28154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8E78903-B62E-D25F-D91F-79ED10290CF1}"/>
              </a:ext>
            </a:extLst>
          </p:cNvPr>
          <p:cNvSpPr/>
          <p:nvPr/>
        </p:nvSpPr>
        <p:spPr>
          <a:xfrm flipH="1">
            <a:off x="13324298" y="375288"/>
            <a:ext cx="1610901" cy="30966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976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DAFBCE2-472C-677C-8212-72C997ABF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959" y="4200622"/>
            <a:ext cx="15210082" cy="5244163"/>
          </a:xfrm>
          <a:prstGeom prst="rect">
            <a:avLst/>
          </a:prstGeom>
        </p:spPr>
      </p:pic>
      <p:grpSp>
        <p:nvGrpSpPr>
          <p:cNvPr id="123" name="Google Shape;123;p3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24" name="Google Shape;124;p3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" name="Google Shape;125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3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Google Shape;128;p3"/>
              <p:cNvSpPr txBox="1"/>
              <p:nvPr/>
            </p:nvSpPr>
            <p:spPr>
              <a:xfrm>
                <a:off x="609600" y="2123779"/>
                <a:ext cx="16611600" cy="3019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36000" rIns="91425" bIns="144000" anchor="t" anchorCtr="0">
                <a:spAutoFit/>
              </a:bodyPr>
              <a:lstStyle/>
              <a:p>
                <a:pPr marL="571500" lvl="1" indent="-571500">
                  <a:lnSpc>
                    <a:spcPct val="150000"/>
                  </a:lnSpc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-US" altLang="ko-KR" sz="2800" b="1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Chunked</a:t>
                </a:r>
                <a:endParaRPr lang="en-US" altLang="ko-KR" sz="2400" b="1" dirty="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lvl="2">
                  <a:lnSpc>
                    <a:spcPct val="150000"/>
                  </a:lnSpc>
                  <a:buClr>
                    <a:schemeClr val="dk1"/>
                  </a:buClr>
                  <a:buSzPts val="3000"/>
                </a:pPr>
                <a:r>
                  <a:rPr lang="en-US" altLang="ko-KR" sz="24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- </a:t>
                </a:r>
                <a:r>
                  <a:rPr lang="ko-KR" altLang="en-US" sz="24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모든 </a:t>
                </a:r>
                <a:r>
                  <a:rPr lang="en-US" altLang="ko-KR" sz="24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device </a:t>
                </a:r>
                <a:r>
                  <a:rPr lang="ko-KR" altLang="en-US" sz="24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간 교환과 </a:t>
                </a:r>
                <a:r>
                  <a:rPr lang="en-US" altLang="ko-KR" sz="24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loss </a:t>
                </a:r>
                <a:r>
                  <a:rPr lang="ko-KR" altLang="en-US" sz="24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계산이 완료되면 해당 값을 합산해 최종 </a:t>
                </a:r>
                <a:r>
                  <a:rPr lang="en-US" altLang="ko-KR" sz="24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loss</a:t>
                </a:r>
                <a:r>
                  <a:rPr lang="ko-KR" altLang="en-US" sz="24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로 사용</a:t>
                </a:r>
                <a:endParaRPr lang="en-US" altLang="ko-KR" sz="2400" dirty="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lvl="2">
                  <a:lnSpc>
                    <a:spcPct val="150000"/>
                  </a:lnSpc>
                  <a:buClr>
                    <a:schemeClr val="dk1"/>
                  </a:buClr>
                  <a:buSzPts val="3000"/>
                </a:pPr>
                <a:r>
                  <a:rPr lang="en-US" altLang="ko-KR" sz="24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- </a:t>
                </a:r>
                <a:r>
                  <a:rPr lang="ko-KR" altLang="en-US" sz="24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필요한 메모리는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altLang="ko-KR" sz="24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𝐵</m:t>
                        </m:r>
                      </m:e>
                      <m:sup>
                        <m:r>
                          <a:rPr lang="en-US" altLang="ko-KR" sz="2400" i="0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altLang="ko-KR" sz="24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ko-KR" altLang="en-US" sz="24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  <a:sym typeface="Calibri"/>
                              </a:rPr>
                              <m:t>𝐵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  <a:sym typeface="Calibri"/>
                              </a:rPr>
                              <m:t>𝑛</m:t>
                            </m:r>
                          </m:den>
                        </m:f>
                      </m:e>
                      <m:sup>
                        <m:r>
                          <a:rPr lang="en-US" altLang="ko-KR" sz="2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400" dirty="0" err="1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으로</a:t>
                </a:r>
                <a:r>
                  <a:rPr lang="ko-KR" altLang="en-US" sz="24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감소</a:t>
                </a:r>
                <a:endParaRPr lang="en-US" altLang="ko-KR" sz="2400" dirty="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lvl="1">
                  <a:lnSpc>
                    <a:spcPct val="150000"/>
                  </a:lnSpc>
                  <a:buClr>
                    <a:schemeClr val="dk1"/>
                  </a:buClr>
                  <a:buSzPts val="3000"/>
                </a:pPr>
                <a:endParaRPr lang="en-US" altLang="ko-KR" sz="2800" dirty="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</p:txBody>
          </p:sp>
        </mc:Choice>
        <mc:Fallback xmlns="">
          <p:sp>
            <p:nvSpPr>
              <p:cNvPr id="128" name="Google Shape;128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123779"/>
                <a:ext cx="16611600" cy="3019458"/>
              </a:xfrm>
              <a:prstGeom prst="rect">
                <a:avLst/>
              </a:prstGeom>
              <a:blipFill>
                <a:blip r:embed="rId5"/>
                <a:stretch>
                  <a:fillRect l="-7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" name="Google Shape;129;p3"/>
          <p:cNvGrpSpPr/>
          <p:nvPr/>
        </p:nvGrpSpPr>
        <p:grpSpPr>
          <a:xfrm>
            <a:off x="0" y="647700"/>
            <a:ext cx="5715000" cy="1256665"/>
            <a:chOff x="0" y="647700"/>
            <a:chExt cx="5715000" cy="1256665"/>
          </a:xfrm>
        </p:grpSpPr>
        <p:grpSp>
          <p:nvGrpSpPr>
            <p:cNvPr id="130" name="Google Shape;130;p3"/>
            <p:cNvGrpSpPr/>
            <p:nvPr/>
          </p:nvGrpSpPr>
          <p:grpSpPr>
            <a:xfrm>
              <a:off x="0" y="647700"/>
              <a:ext cx="5715000" cy="922586"/>
              <a:chOff x="0" y="647700"/>
              <a:chExt cx="5715000" cy="922586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 txBox="1"/>
              <p:nvPr/>
            </p:nvSpPr>
            <p:spPr>
              <a:xfrm>
                <a:off x="1371600" y="723900"/>
                <a:ext cx="43434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5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3" name="Google Shape;133;p3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70;p5">
            <a:extLst>
              <a:ext uri="{FF2B5EF4-FFF2-40B4-BE49-F238E27FC236}">
                <a16:creationId xmlns:a16="http://schemas.microsoft.com/office/drawing/2014/main" id="{7313B63D-36DB-1216-10CE-A004AC5648B2}"/>
              </a:ext>
            </a:extLst>
          </p:cNvPr>
          <p:cNvSpPr txBox="1"/>
          <p:nvPr/>
        </p:nvSpPr>
        <p:spPr>
          <a:xfrm>
            <a:off x="1385668" y="638879"/>
            <a:ext cx="13235355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 “chunked” implementation</a:t>
            </a:r>
            <a:endParaRPr dirty="0"/>
          </a:p>
        </p:txBody>
      </p:sp>
      <p:sp>
        <p:nvSpPr>
          <p:cNvPr id="5" name="Google Shape;172;p5">
            <a:extLst>
              <a:ext uri="{FF2B5EF4-FFF2-40B4-BE49-F238E27FC236}">
                <a16:creationId xmlns:a16="http://schemas.microsoft.com/office/drawing/2014/main" id="{E7B7BF96-D4A6-B800-FB8E-FD0CF893B67A}"/>
              </a:ext>
            </a:extLst>
          </p:cNvPr>
          <p:cNvSpPr txBox="1"/>
          <p:nvPr/>
        </p:nvSpPr>
        <p:spPr>
          <a:xfrm>
            <a:off x="1385668" y="1320135"/>
            <a:ext cx="6462932" cy="844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9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28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BAECF4-8F87-01D1-46B6-431A1C63F0B4}"/>
              </a:ext>
            </a:extLst>
          </p:cNvPr>
          <p:cNvSpPr txBox="1"/>
          <p:nvPr/>
        </p:nvSpPr>
        <p:spPr>
          <a:xfrm>
            <a:off x="6324600" y="9037646"/>
            <a:ext cx="60023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[Efficient loss implementation]</a:t>
            </a:r>
            <a:endParaRPr lang="ko-KR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BDF184-CED8-9267-E575-2D1BCCD0B785}"/>
              </a:ext>
            </a:extLst>
          </p:cNvPr>
          <p:cNvSpPr/>
          <p:nvPr/>
        </p:nvSpPr>
        <p:spPr>
          <a:xfrm>
            <a:off x="12706350" y="4350868"/>
            <a:ext cx="3771900" cy="47682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BCC852-E2E7-754E-8024-3015AF64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9699" y="638879"/>
            <a:ext cx="6487701" cy="28154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8E78903-B62E-D25F-D91F-79ED10290CF1}"/>
              </a:ext>
            </a:extLst>
          </p:cNvPr>
          <p:cNvSpPr/>
          <p:nvPr/>
        </p:nvSpPr>
        <p:spPr>
          <a:xfrm flipH="1">
            <a:off x="12575998" y="281827"/>
            <a:ext cx="1610901" cy="30966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718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24" name="Google Shape;124;p3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" name="Google Shape;12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3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Google Shape;128;p3"/>
              <p:cNvSpPr txBox="1"/>
              <p:nvPr/>
            </p:nvSpPr>
            <p:spPr>
              <a:xfrm>
                <a:off x="609600" y="2123779"/>
                <a:ext cx="16611600" cy="56620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36000" rIns="91425" bIns="144000" anchor="t" anchorCtr="0">
                <a:spAutoFit/>
              </a:bodyPr>
              <a:lstStyle/>
              <a:p>
                <a:pPr marL="571500" lvl="1" indent="-571500">
                  <a:lnSpc>
                    <a:spcPct val="150000"/>
                  </a:lnSpc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-US" altLang="ko-KR" sz="2800" b="1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Chunked</a:t>
                </a:r>
              </a:p>
              <a:p>
                <a:pPr lvl="2">
                  <a:lnSpc>
                    <a:spcPct val="150000"/>
                  </a:lnSpc>
                  <a:buClr>
                    <a:schemeClr val="dk1"/>
                  </a:buClr>
                  <a:buSzPts val="3000"/>
                </a:pPr>
                <a:r>
                  <a:rPr lang="en-US" altLang="ko-KR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 - device </a:t>
                </a:r>
                <a:r>
                  <a:rPr lang="ko-KR" altLang="en-US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별 배치 사이즈를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alibri"/>
                      </a:rPr>
                      <m:t>𝑏</m:t>
                    </m:r>
                    <m:r>
                      <a:rPr lang="ko-KR" altLang="en-US" sz="28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f>
                      <m:fPr>
                        <m:ctrlPr>
                          <a:rPr lang="ko-KR" altLang="en-US" sz="2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ko-KR" altLang="en-US" sz="28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ko-KR" altLang="en-US" sz="28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Calibri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ko-KR" altLang="en-US" sz="2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𝐷</m:t>
                        </m:r>
                      </m:den>
                    </m:f>
                  </m:oMath>
                </a14:m>
                <a:r>
                  <a:rPr lang="ko-KR" altLang="en-US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로 정의</a:t>
                </a:r>
                <a:r>
                  <a:rPr lang="en-US" altLang="ko-KR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(b = device</a:t>
                </a:r>
                <a:r>
                  <a:rPr lang="ko-KR" altLang="en-US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의 크기 </a:t>
                </a:r>
                <a:r>
                  <a:rPr lang="en-US" altLang="ko-KR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/ D = </a:t>
                </a:r>
                <a:r>
                  <a:rPr lang="en-US" altLang="ko-KR" sz="2800" dirty="0" err="1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devic</a:t>
                </a:r>
                <a:r>
                  <a:rPr lang="ko-KR" altLang="en-US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의 수 </a:t>
                </a:r>
                <a:r>
                  <a:rPr lang="en-US" altLang="ko-KR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/ B = </a:t>
                </a:r>
                <a:r>
                  <a:rPr lang="ko-KR" altLang="en-US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전체 배치</a:t>
                </a:r>
                <a:r>
                  <a:rPr lang="en-US" altLang="ko-KR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lvl="2">
                  <a:lnSpc>
                    <a:spcPct val="150000"/>
                  </a:lnSpc>
                  <a:buClr>
                    <a:schemeClr val="dk1"/>
                  </a:buClr>
                  <a:buSzPts val="3000"/>
                </a:pPr>
                <a:endParaRPr lang="en-US" altLang="ko-KR" sz="2800" dirty="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457200" lvl="2" indent="-457200">
                  <a:lnSpc>
                    <a:spcPct val="150000"/>
                  </a:lnSpc>
                  <a:buClr>
                    <a:schemeClr val="dk1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각 </a:t>
                </a:r>
                <a:r>
                  <a:rPr lang="en-US" altLang="ko-KR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device</a:t>
                </a:r>
                <a:r>
                  <a:rPr lang="ko-KR" altLang="en-US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에서 로컬 손실 계산</a:t>
                </a:r>
                <a:r>
                  <a:rPr lang="en-US" altLang="ko-KR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(sum C) : </a:t>
                </a:r>
                <a:r>
                  <a:rPr lang="ko-KR" altLang="en-US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긍정 쌍과 </a:t>
                </a:r>
                <a:r>
                  <a:rPr lang="en-US" altLang="ko-KR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b-1</a:t>
                </a:r>
                <a:r>
                  <a:rPr lang="ko-KR" altLang="en-US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개의 부정 쌍에 해당하는 </a:t>
                </a:r>
                <a:r>
                  <a:rPr lang="en-US" altLang="ko-KR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loss </a:t>
                </a:r>
                <a:r>
                  <a:rPr lang="ko-KR" altLang="en-US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계산</a:t>
                </a:r>
                <a:endParaRPr lang="en-US" altLang="ko-KR" sz="2800" dirty="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457200" lvl="2" indent="-457200">
                  <a:lnSpc>
                    <a:spcPct val="150000"/>
                  </a:lnSpc>
                  <a:buClr>
                    <a:schemeClr val="dk1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부정 쌍 교환 </a:t>
                </a:r>
                <a:r>
                  <a:rPr lang="en-US" altLang="ko-KR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(sum B) : </a:t>
                </a:r>
                <a:r>
                  <a:rPr lang="ko-KR" altLang="en-US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이웃 </a:t>
                </a:r>
                <a:r>
                  <a:rPr lang="en-US" altLang="ko-KR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device</a:t>
                </a:r>
                <a:r>
                  <a:rPr lang="ko-KR" altLang="en-US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로 부터 부정 샘플 가져와 다시 </a:t>
                </a:r>
                <a:r>
                  <a:rPr lang="en-US" altLang="ko-KR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loss </a:t>
                </a:r>
                <a:r>
                  <a:rPr lang="ko-KR" altLang="en-US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계산</a:t>
                </a:r>
                <a:endParaRPr lang="en-US" altLang="ko-KR" sz="2800" dirty="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marL="457200" lvl="2" indent="-457200">
                  <a:lnSpc>
                    <a:spcPct val="150000"/>
                  </a:lnSpc>
                  <a:buClr>
                    <a:schemeClr val="dk1"/>
                  </a:buClr>
                  <a:buSzPts val="3000"/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전역 손실 합산 </a:t>
                </a:r>
                <a:r>
                  <a:rPr lang="en-US" altLang="ko-KR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(sum A) : </a:t>
                </a:r>
                <a:r>
                  <a:rPr lang="ko-KR" altLang="en-US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계산된 </a:t>
                </a:r>
                <a:r>
                  <a:rPr lang="en-US" altLang="ko-KR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loss</a:t>
                </a:r>
                <a:r>
                  <a:rPr lang="ko-KR" altLang="en-US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를 합산해 최종 </a:t>
                </a:r>
                <a:r>
                  <a:rPr lang="en-US" altLang="ko-KR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loss </a:t>
                </a:r>
                <a:r>
                  <a:rPr lang="ko-KR" altLang="en-US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구함</a:t>
                </a:r>
                <a:endParaRPr lang="en-US" altLang="ko-KR" sz="2800" dirty="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lvl="2">
                  <a:lnSpc>
                    <a:spcPct val="150000"/>
                  </a:lnSpc>
                  <a:buClr>
                    <a:schemeClr val="dk1"/>
                  </a:buClr>
                  <a:buSzPts val="3000"/>
                </a:pPr>
                <a:endParaRPr lang="en-US" altLang="ko-KR" sz="2800" dirty="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endParaRPr>
              </a:p>
              <a:p>
                <a:pPr lvl="2">
                  <a:lnSpc>
                    <a:spcPct val="150000"/>
                  </a:lnSpc>
                  <a:buClr>
                    <a:schemeClr val="dk1"/>
                  </a:buClr>
                  <a:buSzPts val="3000"/>
                </a:pPr>
                <a:r>
                  <a:rPr lang="en-US" altLang="ko-KR" sz="2800" dirty="0">
                    <a:solidFill>
                      <a:schemeClr val="dk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28" name="Google Shape;128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123779"/>
                <a:ext cx="16611600" cy="5662041"/>
              </a:xfrm>
              <a:prstGeom prst="rect">
                <a:avLst/>
              </a:prstGeom>
              <a:blipFill>
                <a:blip r:embed="rId4"/>
                <a:stretch>
                  <a:fillRect l="-7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" name="Google Shape;129;p3"/>
          <p:cNvGrpSpPr/>
          <p:nvPr/>
        </p:nvGrpSpPr>
        <p:grpSpPr>
          <a:xfrm>
            <a:off x="0" y="647700"/>
            <a:ext cx="5715000" cy="1256665"/>
            <a:chOff x="0" y="647700"/>
            <a:chExt cx="5715000" cy="1256665"/>
          </a:xfrm>
        </p:grpSpPr>
        <p:grpSp>
          <p:nvGrpSpPr>
            <p:cNvPr id="130" name="Google Shape;130;p3"/>
            <p:cNvGrpSpPr/>
            <p:nvPr/>
          </p:nvGrpSpPr>
          <p:grpSpPr>
            <a:xfrm>
              <a:off x="0" y="647700"/>
              <a:ext cx="5715000" cy="922586"/>
              <a:chOff x="0" y="647700"/>
              <a:chExt cx="5715000" cy="922586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 txBox="1"/>
              <p:nvPr/>
            </p:nvSpPr>
            <p:spPr>
              <a:xfrm>
                <a:off x="1371600" y="723900"/>
                <a:ext cx="43434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5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3" name="Google Shape;133;p3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70;p5">
            <a:extLst>
              <a:ext uri="{FF2B5EF4-FFF2-40B4-BE49-F238E27FC236}">
                <a16:creationId xmlns:a16="http://schemas.microsoft.com/office/drawing/2014/main" id="{7313B63D-36DB-1216-10CE-A004AC5648B2}"/>
              </a:ext>
            </a:extLst>
          </p:cNvPr>
          <p:cNvSpPr txBox="1"/>
          <p:nvPr/>
        </p:nvSpPr>
        <p:spPr>
          <a:xfrm>
            <a:off x="1385668" y="638879"/>
            <a:ext cx="13235355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 “chunked” implementation</a:t>
            </a:r>
            <a:endParaRPr dirty="0"/>
          </a:p>
        </p:txBody>
      </p:sp>
      <p:sp>
        <p:nvSpPr>
          <p:cNvPr id="5" name="Google Shape;172;p5">
            <a:extLst>
              <a:ext uri="{FF2B5EF4-FFF2-40B4-BE49-F238E27FC236}">
                <a16:creationId xmlns:a16="http://schemas.microsoft.com/office/drawing/2014/main" id="{E7B7BF96-D4A6-B800-FB8E-FD0CF893B67A}"/>
              </a:ext>
            </a:extLst>
          </p:cNvPr>
          <p:cNvSpPr txBox="1"/>
          <p:nvPr/>
        </p:nvSpPr>
        <p:spPr>
          <a:xfrm>
            <a:off x="1385668" y="1320135"/>
            <a:ext cx="6462932" cy="844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9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28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BCC852-E2E7-754E-8024-3015AF64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2296" y="5792896"/>
            <a:ext cx="7189338" cy="311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2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24" name="Google Shape;124;p3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" name="Google Shape;12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3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3"/>
          <p:cNvSpPr txBox="1"/>
          <p:nvPr/>
        </p:nvSpPr>
        <p:spPr>
          <a:xfrm>
            <a:off x="609600" y="2123779"/>
            <a:ext cx="16611600" cy="470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2800" b="1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SigLiT</a:t>
            </a:r>
            <a:r>
              <a:rPr lang="en-US" altLang="ko-KR" sz="28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r>
              <a:rPr lang="ko-KR" altLang="en-US" sz="28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결과</a:t>
            </a:r>
            <a:endParaRPr lang="en-US" altLang="ko-KR" sz="2800" b="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 - Sigmoid loss</a:t>
            </a: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가 작은 배치 사이즈에서 </a:t>
            </a:r>
            <a:r>
              <a:rPr lang="en-US" altLang="ko-KR" sz="28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Softmax</a:t>
            </a:r>
            <a:r>
              <a:rPr lang="en-US" altLang="ko-KR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loss</a:t>
            </a: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를 능가하는 성능을 보임</a:t>
            </a:r>
            <a:endParaRPr lang="en-US" altLang="ko-KR"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2800" b="1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SigLIP</a:t>
            </a:r>
            <a:r>
              <a:rPr lang="en-US" altLang="ko-KR" sz="28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r>
              <a:rPr lang="ko-KR" altLang="en-US" sz="28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결과</a:t>
            </a:r>
            <a:endParaRPr lang="en-US" altLang="ko-KR" sz="2800" b="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1" indent="-457200">
              <a:lnSpc>
                <a:spcPct val="150000"/>
              </a:lnSpc>
              <a:buClr>
                <a:schemeClr val="dk1"/>
              </a:buClr>
              <a:buSzPts val="3000"/>
              <a:buFontTx/>
              <a:buChar char="-"/>
            </a:pPr>
            <a:r>
              <a:rPr lang="en-US" altLang="ko-KR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Sigmoid loss</a:t>
            </a: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가 더 일찍 성능 정점에 도달함</a:t>
            </a:r>
            <a:endParaRPr lang="en-US" altLang="ko-KR"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457200" lvl="1" indent="-457200">
              <a:lnSpc>
                <a:spcPct val="150000"/>
              </a:lnSpc>
              <a:buClr>
                <a:schemeClr val="dk1"/>
              </a:buClr>
              <a:buSzPts val="3000"/>
              <a:buFontTx/>
              <a:buChar char="-"/>
            </a:pP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매우 큰 배치 사이즈에는 두 </a:t>
            </a:r>
            <a:r>
              <a:rPr lang="en-US" altLang="ko-KR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loss </a:t>
            </a: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모두 성능 저하를 가져옴</a:t>
            </a:r>
            <a:endParaRPr lang="en-US" altLang="ko-KR"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endParaRPr lang="en-US" altLang="ko-KR" sz="2800" b="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r>
              <a:rPr lang="en-US" altLang="ko-KR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endParaRPr lang="en-US" altLang="ko-KR" sz="3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129" name="Google Shape;129;p3"/>
          <p:cNvGrpSpPr/>
          <p:nvPr/>
        </p:nvGrpSpPr>
        <p:grpSpPr>
          <a:xfrm>
            <a:off x="0" y="647700"/>
            <a:ext cx="5715000" cy="1256665"/>
            <a:chOff x="0" y="647700"/>
            <a:chExt cx="5715000" cy="1256665"/>
          </a:xfrm>
        </p:grpSpPr>
        <p:grpSp>
          <p:nvGrpSpPr>
            <p:cNvPr id="130" name="Google Shape;130;p3"/>
            <p:cNvGrpSpPr/>
            <p:nvPr/>
          </p:nvGrpSpPr>
          <p:grpSpPr>
            <a:xfrm>
              <a:off x="0" y="647700"/>
              <a:ext cx="5715000" cy="922586"/>
              <a:chOff x="0" y="647700"/>
              <a:chExt cx="5715000" cy="922586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 txBox="1"/>
              <p:nvPr/>
            </p:nvSpPr>
            <p:spPr>
              <a:xfrm>
                <a:off x="1371600" y="723900"/>
                <a:ext cx="43434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5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3" name="Google Shape;133;p3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70;p5">
            <a:extLst>
              <a:ext uri="{FF2B5EF4-FFF2-40B4-BE49-F238E27FC236}">
                <a16:creationId xmlns:a16="http://schemas.microsoft.com/office/drawing/2014/main" id="{7313B63D-36DB-1216-10CE-A004AC5648B2}"/>
              </a:ext>
            </a:extLst>
          </p:cNvPr>
          <p:cNvSpPr txBox="1"/>
          <p:nvPr/>
        </p:nvSpPr>
        <p:spPr>
          <a:xfrm>
            <a:off x="1385668" y="638879"/>
            <a:ext cx="13235355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3168BC-FE58-AE78-6BEB-C22221EBF5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108"/>
          <a:stretch/>
        </p:blipFill>
        <p:spPr>
          <a:xfrm>
            <a:off x="3997861" y="5467546"/>
            <a:ext cx="8016907" cy="4000369"/>
          </a:xfrm>
          <a:prstGeom prst="rect">
            <a:avLst/>
          </a:prstGeom>
        </p:spPr>
      </p:pic>
      <p:sp>
        <p:nvSpPr>
          <p:cNvPr id="11" name="Google Shape;172;p5">
            <a:extLst>
              <a:ext uri="{FF2B5EF4-FFF2-40B4-BE49-F238E27FC236}">
                <a16:creationId xmlns:a16="http://schemas.microsoft.com/office/drawing/2014/main" id="{94DD1064-F6DC-DE54-9722-AED80F04E6F5}"/>
              </a:ext>
            </a:extLst>
          </p:cNvPr>
          <p:cNvSpPr txBox="1"/>
          <p:nvPr/>
        </p:nvSpPr>
        <p:spPr>
          <a:xfrm>
            <a:off x="1385668" y="1320135"/>
            <a:ext cx="6462932" cy="844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9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The effect of pre-training batch size</a:t>
            </a:r>
            <a:endParaRPr sz="28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3607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24" name="Google Shape;124;p3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" name="Google Shape;12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3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3"/>
          <p:cNvSpPr txBox="1"/>
          <p:nvPr/>
        </p:nvSpPr>
        <p:spPr>
          <a:xfrm>
            <a:off x="609600" y="2123779"/>
            <a:ext cx="16611600" cy="21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Image-Text Pair </a:t>
            </a: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는 강건성이 매우 중요함</a:t>
            </a:r>
            <a:endParaRPr lang="en-US" altLang="ko-KR"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Sigmoid loss</a:t>
            </a: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를 사용한 훈련이 </a:t>
            </a:r>
            <a:r>
              <a:rPr lang="en-US" altLang="ko-KR" sz="28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Softmax</a:t>
            </a:r>
            <a:r>
              <a:rPr lang="en-US" altLang="ko-KR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loss </a:t>
            </a: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기반 모델보다 데이터 노이즈에 더 강건한 성능을 보임</a:t>
            </a:r>
            <a:endParaRPr lang="en-US" altLang="ko-KR"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Corruption</a:t>
            </a: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이 클 수록 </a:t>
            </a:r>
            <a:r>
              <a:rPr lang="en-US" altLang="ko-KR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Sigmoid loss</a:t>
            </a: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의 성능이 더 우수함 </a:t>
            </a:r>
            <a:endParaRPr lang="en-US" altLang="ko-KR"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129" name="Google Shape;129;p3"/>
          <p:cNvGrpSpPr/>
          <p:nvPr/>
        </p:nvGrpSpPr>
        <p:grpSpPr>
          <a:xfrm>
            <a:off x="0" y="647700"/>
            <a:ext cx="5715000" cy="1256665"/>
            <a:chOff x="0" y="647700"/>
            <a:chExt cx="5715000" cy="1256665"/>
          </a:xfrm>
        </p:grpSpPr>
        <p:grpSp>
          <p:nvGrpSpPr>
            <p:cNvPr id="130" name="Google Shape;130;p3"/>
            <p:cNvGrpSpPr/>
            <p:nvPr/>
          </p:nvGrpSpPr>
          <p:grpSpPr>
            <a:xfrm>
              <a:off x="0" y="647700"/>
              <a:ext cx="5715000" cy="922586"/>
              <a:chOff x="0" y="647700"/>
              <a:chExt cx="5715000" cy="922586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 txBox="1"/>
              <p:nvPr/>
            </p:nvSpPr>
            <p:spPr>
              <a:xfrm>
                <a:off x="1371600" y="723900"/>
                <a:ext cx="43434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5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3" name="Google Shape;133;p3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70;p5">
            <a:extLst>
              <a:ext uri="{FF2B5EF4-FFF2-40B4-BE49-F238E27FC236}">
                <a16:creationId xmlns:a16="http://schemas.microsoft.com/office/drawing/2014/main" id="{7313B63D-36DB-1216-10CE-A004AC5648B2}"/>
              </a:ext>
            </a:extLst>
          </p:cNvPr>
          <p:cNvSpPr txBox="1"/>
          <p:nvPr/>
        </p:nvSpPr>
        <p:spPr>
          <a:xfrm>
            <a:off x="1385668" y="638879"/>
            <a:ext cx="13235355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CF5003B-ADCC-E71C-A059-D9FE5F2B4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964" y="5337840"/>
            <a:ext cx="13570072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72;p5">
            <a:extLst>
              <a:ext uri="{FF2B5EF4-FFF2-40B4-BE49-F238E27FC236}">
                <a16:creationId xmlns:a16="http://schemas.microsoft.com/office/drawing/2014/main" id="{C97F19B8-29E4-7CE7-5049-B23C420CF3B6}"/>
              </a:ext>
            </a:extLst>
          </p:cNvPr>
          <p:cNvSpPr txBox="1"/>
          <p:nvPr/>
        </p:nvSpPr>
        <p:spPr>
          <a:xfrm>
            <a:off x="1385668" y="1320135"/>
            <a:ext cx="9568082" cy="844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9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Sigmoid-training increases robustness to data noise</a:t>
            </a:r>
          </a:p>
        </p:txBody>
      </p:sp>
    </p:spTree>
    <p:extLst>
      <p:ext uri="{BB962C8B-B14F-4D97-AF65-F5344CB8AC3E}">
        <p14:creationId xmlns:p14="http://schemas.microsoft.com/office/powerpoint/2010/main" val="3189897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24" name="Google Shape;124;p3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" name="Google Shape;12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3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3"/>
          <p:cNvSpPr txBox="1"/>
          <p:nvPr/>
        </p:nvSpPr>
        <p:spPr>
          <a:xfrm>
            <a:off x="609600" y="2123779"/>
            <a:ext cx="16611600" cy="276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본 연구는 </a:t>
            </a:r>
            <a:r>
              <a:rPr lang="en-US" altLang="ko-KR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Sigmoid loss</a:t>
            </a: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를 활용한 효율적인 학습 방법을 제시함</a:t>
            </a:r>
            <a:endParaRPr lang="en-US" altLang="ko-KR"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Sigmoid</a:t>
            </a: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r>
              <a:rPr lang="en-US" altLang="ko-KR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loss</a:t>
            </a: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가 </a:t>
            </a:r>
            <a:r>
              <a:rPr lang="en-US" altLang="ko-KR" sz="28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softmax</a:t>
            </a:r>
            <a:r>
              <a:rPr lang="en-US" altLang="ko-KR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loss</a:t>
            </a: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보다 작은 훈련 배치 사이즈에서 더 좋은 성능을 보임</a:t>
            </a:r>
            <a:endParaRPr lang="en-US" altLang="ko-KR"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Sigmoid loss</a:t>
            </a: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는 메모리 효율성이 높아 추가 자원 없이도 더 큰 훈련 배치 사이즈를 처리할 수 있음</a:t>
            </a:r>
            <a:endParaRPr lang="en-US" altLang="ko-KR"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기존 방법보다 </a:t>
            </a:r>
            <a:r>
              <a:rPr lang="en-US" altLang="ko-KR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robustness</a:t>
            </a:r>
            <a:r>
              <a:rPr lang="ko-KR" alt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를 향상시킴</a:t>
            </a:r>
            <a:endParaRPr lang="en-US" altLang="ko-KR"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129" name="Google Shape;129;p3"/>
          <p:cNvGrpSpPr/>
          <p:nvPr/>
        </p:nvGrpSpPr>
        <p:grpSpPr>
          <a:xfrm>
            <a:off x="0" y="647700"/>
            <a:ext cx="5715000" cy="1256665"/>
            <a:chOff x="0" y="647700"/>
            <a:chExt cx="5715000" cy="1256665"/>
          </a:xfrm>
        </p:grpSpPr>
        <p:grpSp>
          <p:nvGrpSpPr>
            <p:cNvPr id="130" name="Google Shape;130;p3"/>
            <p:cNvGrpSpPr/>
            <p:nvPr/>
          </p:nvGrpSpPr>
          <p:grpSpPr>
            <a:xfrm>
              <a:off x="0" y="647700"/>
              <a:ext cx="5715000" cy="922586"/>
              <a:chOff x="0" y="647700"/>
              <a:chExt cx="5715000" cy="922586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 txBox="1"/>
              <p:nvPr/>
            </p:nvSpPr>
            <p:spPr>
              <a:xfrm>
                <a:off x="1371600" y="723900"/>
                <a:ext cx="43434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5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3" name="Google Shape;133;p3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70;p5">
            <a:extLst>
              <a:ext uri="{FF2B5EF4-FFF2-40B4-BE49-F238E27FC236}">
                <a16:creationId xmlns:a16="http://schemas.microsoft.com/office/drawing/2014/main" id="{7313B63D-36DB-1216-10CE-A004AC5648B2}"/>
              </a:ext>
            </a:extLst>
          </p:cNvPr>
          <p:cNvSpPr txBox="1"/>
          <p:nvPr/>
        </p:nvSpPr>
        <p:spPr>
          <a:xfrm>
            <a:off x="1385668" y="638879"/>
            <a:ext cx="13235355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2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24" name="Google Shape;124;p3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" name="Google Shape;12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3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3"/>
          <p:cNvSpPr txBox="1"/>
          <p:nvPr/>
        </p:nvSpPr>
        <p:spPr>
          <a:xfrm>
            <a:off x="609600" y="2163546"/>
            <a:ext cx="16611600" cy="364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Contrastive Learning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에서 </a:t>
            </a:r>
            <a:r>
              <a:rPr lang="en-US" altLang="ko-KR" sz="28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softmax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loss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를 </a:t>
            </a:r>
            <a:r>
              <a:rPr lang="en-US" altLang="ko-KR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sigmoid loss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로 교체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</a:t>
            </a:r>
            <a:r>
              <a:rPr lang="en-US" altLang="ko-KR" sz="28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softmax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기반 손실 함수에 비해 메모리와 계산 효율성을 크게 개선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	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chunk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방식의 구현을 통해 대규모 배치 크기에서도 효율적인 학습 가능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lvl="2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3"/>
          <p:cNvGrpSpPr/>
          <p:nvPr/>
        </p:nvGrpSpPr>
        <p:grpSpPr>
          <a:xfrm>
            <a:off x="0" y="647700"/>
            <a:ext cx="5715000" cy="1256665"/>
            <a:chOff x="0" y="647700"/>
            <a:chExt cx="5715000" cy="1256665"/>
          </a:xfrm>
        </p:grpSpPr>
        <p:grpSp>
          <p:nvGrpSpPr>
            <p:cNvPr id="130" name="Google Shape;130;p3"/>
            <p:cNvGrpSpPr/>
            <p:nvPr/>
          </p:nvGrpSpPr>
          <p:grpSpPr>
            <a:xfrm>
              <a:off x="0" y="647700"/>
              <a:ext cx="5715000" cy="922586"/>
              <a:chOff x="0" y="647700"/>
              <a:chExt cx="5715000" cy="922586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 txBox="1"/>
              <p:nvPr/>
            </p:nvSpPr>
            <p:spPr>
              <a:xfrm>
                <a:off x="1371600" y="723900"/>
                <a:ext cx="43434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Overview</a:t>
                </a:r>
              </a:p>
            </p:txBody>
          </p:sp>
        </p:grpSp>
        <p:sp>
          <p:nvSpPr>
            <p:cNvPr id="133" name="Google Shape;133;p3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6" name="Picture 2" descr="이미지">
            <a:extLst>
              <a:ext uri="{FF2B5EF4-FFF2-40B4-BE49-F238E27FC236}">
                <a16:creationId xmlns:a16="http://schemas.microsoft.com/office/drawing/2014/main" id="{E334CBBD-B7CD-2A56-5DE2-BB4F5744E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937" y="4337537"/>
            <a:ext cx="4764125" cy="463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25127C-9ED5-ACCA-0A89-ED021CA823E8}"/>
              </a:ext>
            </a:extLst>
          </p:cNvPr>
          <p:cNvSpPr txBox="1"/>
          <p:nvPr/>
        </p:nvSpPr>
        <p:spPr>
          <a:xfrm>
            <a:off x="7860324" y="9000422"/>
            <a:ext cx="31359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[Zero-shot accuracy]</a:t>
            </a:r>
            <a:endParaRPr lang="ko-KR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24" name="Google Shape;124;p3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" name="Google Shape;12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3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3"/>
          <p:cNvSpPr txBox="1"/>
          <p:nvPr/>
        </p:nvSpPr>
        <p:spPr>
          <a:xfrm>
            <a:off x="609600" y="2129169"/>
            <a:ext cx="17511932" cy="489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Sigmoid loss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기존의 </a:t>
            </a:r>
            <a:r>
              <a:rPr lang="en-US" altLang="ko-KR" sz="28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softmax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loss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는 이미지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텍스트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pair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의 유사도를 계산하기 위해 전체 배치에서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번의 정규화 요구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	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➔ 불안정하고 계산 비용이 많이 들게 됨</a:t>
            </a:r>
            <a:endParaRPr lang="en-US" altLang="ko-KR" sz="2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Sigmoid loss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는 전체 배치에 대한 작업을 필요하지 않음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CLIP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과 </a:t>
            </a:r>
            <a:r>
              <a:rPr lang="en-US" altLang="ko-KR" sz="28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LiT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같은 주요 이미지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텍스트 학습 모델에 적용하여 성능을 비교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457200" lvl="1" indent="-457200">
              <a:lnSpc>
                <a:spcPct val="150000"/>
              </a:lnSpc>
              <a:buClr>
                <a:schemeClr val="dk1"/>
              </a:buClr>
              <a:buSzPts val="3000"/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ko-KR" altLang="en-US" sz="3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➔</a:t>
            </a:r>
            <a:r>
              <a:rPr lang="en-US" altLang="ko-KR" sz="2800" b="0" i="0" dirty="0">
                <a:solidFill>
                  <a:schemeClr val="dk1"/>
                </a:solidFill>
                <a:effectLst/>
                <a:highlight>
                  <a:srgbClr val="FFFFFF"/>
                </a:highlight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altLang="ko-KR" sz="2800" b="0" i="0" dirty="0" err="1">
                <a:solidFill>
                  <a:schemeClr val="dk1"/>
                </a:solidFill>
                <a:effectLst/>
                <a:highlight>
                  <a:srgbClr val="FFFFFF"/>
                </a:highlight>
                <a:latin typeface="+mn-lt"/>
                <a:ea typeface="Calibri"/>
                <a:cs typeface="Calibri"/>
                <a:sym typeface="Calibri"/>
              </a:rPr>
              <a:t>SigLIP</a:t>
            </a:r>
            <a:r>
              <a:rPr lang="en-US" altLang="ko-KR" sz="2800" b="0" i="0" dirty="0">
                <a:solidFill>
                  <a:schemeClr val="dk1"/>
                </a:solidFill>
                <a:effectLst/>
                <a:highlight>
                  <a:srgbClr val="FFFFFF"/>
                </a:highlight>
                <a:latin typeface="+mn-lt"/>
                <a:ea typeface="Calibri"/>
                <a:cs typeface="Calibri"/>
                <a:sym typeface="Calibri"/>
              </a:rPr>
              <a:t> &amp; </a:t>
            </a:r>
            <a:r>
              <a:rPr lang="en-US" altLang="ko-KR" sz="2800" b="0" i="0" dirty="0" err="1">
                <a:solidFill>
                  <a:schemeClr val="dk1"/>
                </a:solidFill>
                <a:effectLst/>
                <a:highlight>
                  <a:srgbClr val="FFFFFF"/>
                </a:highlight>
                <a:latin typeface="+mn-lt"/>
                <a:ea typeface="Calibri"/>
                <a:cs typeface="Calibri"/>
                <a:sym typeface="Calibri"/>
              </a:rPr>
              <a:t>SigLiT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3"/>
          <p:cNvGrpSpPr/>
          <p:nvPr/>
        </p:nvGrpSpPr>
        <p:grpSpPr>
          <a:xfrm>
            <a:off x="0" y="647700"/>
            <a:ext cx="5715000" cy="1256665"/>
            <a:chOff x="0" y="647700"/>
            <a:chExt cx="5715000" cy="1256665"/>
          </a:xfrm>
        </p:grpSpPr>
        <p:grpSp>
          <p:nvGrpSpPr>
            <p:cNvPr id="130" name="Google Shape;130;p3"/>
            <p:cNvGrpSpPr/>
            <p:nvPr/>
          </p:nvGrpSpPr>
          <p:grpSpPr>
            <a:xfrm>
              <a:off x="0" y="647700"/>
              <a:ext cx="5715000" cy="922586"/>
              <a:chOff x="0" y="647700"/>
              <a:chExt cx="5715000" cy="922586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 txBox="1"/>
              <p:nvPr/>
            </p:nvSpPr>
            <p:spPr>
              <a:xfrm>
                <a:off x="1371600" y="723900"/>
                <a:ext cx="43434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Introduction</a:t>
                </a:r>
              </a:p>
            </p:txBody>
          </p:sp>
        </p:grpSp>
        <p:sp>
          <p:nvSpPr>
            <p:cNvPr id="133" name="Google Shape;133;p3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673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24" name="Google Shape;124;p3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" name="Google Shape;12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3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3"/>
          <p:cNvSpPr txBox="1"/>
          <p:nvPr/>
        </p:nvSpPr>
        <p:spPr>
          <a:xfrm>
            <a:off x="609600" y="2171700"/>
            <a:ext cx="16317433" cy="470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Sigmoid loss</a:t>
            </a:r>
          </a:p>
          <a:p>
            <a:pPr lvl="5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이진 분류 문제와 쌍 간의 유사도를 비교 문제에 사용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5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각 쌍의 유사도를 </a:t>
            </a:r>
            <a:r>
              <a:rPr lang="ko-KR" altLang="en-US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개별적으로 처리함</a:t>
            </a:r>
            <a:endParaRPr lang="en-US" altLang="ko-KR" sz="28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5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모델의 유사도 점수가 실제 레이블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(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긍정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/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부정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)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과 얼마나 일치하는지를 측정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➔ 각 쌍을 </a:t>
            </a:r>
            <a:r>
              <a:rPr lang="ko-KR" altLang="en-US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독립적으로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평가하고 계산이 간단하여 메모리와 계산 효율성이 높지만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전체 배치에서의 쌍 간 관계를 충분히 반영하지 못할 수 있음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3"/>
          <p:cNvGrpSpPr/>
          <p:nvPr/>
        </p:nvGrpSpPr>
        <p:grpSpPr>
          <a:xfrm>
            <a:off x="0" y="647700"/>
            <a:ext cx="5715000" cy="1256665"/>
            <a:chOff x="0" y="647700"/>
            <a:chExt cx="5715000" cy="1256665"/>
          </a:xfrm>
        </p:grpSpPr>
        <p:grpSp>
          <p:nvGrpSpPr>
            <p:cNvPr id="130" name="Google Shape;130;p3"/>
            <p:cNvGrpSpPr/>
            <p:nvPr/>
          </p:nvGrpSpPr>
          <p:grpSpPr>
            <a:xfrm>
              <a:off x="0" y="647700"/>
              <a:ext cx="5715000" cy="922586"/>
              <a:chOff x="0" y="647700"/>
              <a:chExt cx="5715000" cy="922586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 txBox="1"/>
              <p:nvPr/>
            </p:nvSpPr>
            <p:spPr>
              <a:xfrm>
                <a:off x="1371600" y="723900"/>
                <a:ext cx="43434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Background</a:t>
                </a:r>
              </a:p>
            </p:txBody>
          </p:sp>
        </p:grpSp>
        <p:sp>
          <p:nvSpPr>
            <p:cNvPr id="133" name="Google Shape;133;p3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74100B2-8596-68CE-6541-BA35658DD2BC}"/>
              </a:ext>
            </a:extLst>
          </p:cNvPr>
          <p:cNvSpPr txBox="1"/>
          <p:nvPr/>
        </p:nvSpPr>
        <p:spPr>
          <a:xfrm>
            <a:off x="12195789" y="8802775"/>
            <a:ext cx="31359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[sigmoid function]</a:t>
            </a:r>
            <a:endParaRPr lang="ko-KR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6" name="Picture 8" descr="Derivative of Sigmoid and Cross-Entropy ...">
            <a:extLst>
              <a:ext uri="{FF2B5EF4-FFF2-40B4-BE49-F238E27FC236}">
                <a16:creationId xmlns:a16="http://schemas.microsoft.com/office/drawing/2014/main" id="{E1BD4896-69BD-A935-8699-0A80FD0F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508" y="6180955"/>
            <a:ext cx="6915525" cy="262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314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24" name="Google Shape;124;p3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" name="Google Shape;12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3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3"/>
          <p:cNvGrpSpPr/>
          <p:nvPr/>
        </p:nvGrpSpPr>
        <p:grpSpPr>
          <a:xfrm>
            <a:off x="0" y="647700"/>
            <a:ext cx="5715000" cy="1256665"/>
            <a:chOff x="0" y="647700"/>
            <a:chExt cx="5715000" cy="1256665"/>
          </a:xfrm>
        </p:grpSpPr>
        <p:grpSp>
          <p:nvGrpSpPr>
            <p:cNvPr id="130" name="Google Shape;130;p3"/>
            <p:cNvGrpSpPr/>
            <p:nvPr/>
          </p:nvGrpSpPr>
          <p:grpSpPr>
            <a:xfrm>
              <a:off x="0" y="647700"/>
              <a:ext cx="5715000" cy="922586"/>
              <a:chOff x="0" y="647700"/>
              <a:chExt cx="5715000" cy="922586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 txBox="1"/>
              <p:nvPr/>
            </p:nvSpPr>
            <p:spPr>
              <a:xfrm>
                <a:off x="1371600" y="723900"/>
                <a:ext cx="43434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Background</a:t>
                </a:r>
              </a:p>
            </p:txBody>
          </p:sp>
        </p:grpSp>
        <p:sp>
          <p:nvSpPr>
            <p:cNvPr id="133" name="Google Shape;133;p3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28;p3">
            <a:extLst>
              <a:ext uri="{FF2B5EF4-FFF2-40B4-BE49-F238E27FC236}">
                <a16:creationId xmlns:a16="http://schemas.microsoft.com/office/drawing/2014/main" id="{B2E7A7D8-A236-A86A-BF58-71E178F9D15F}"/>
              </a:ext>
            </a:extLst>
          </p:cNvPr>
          <p:cNvSpPr txBox="1"/>
          <p:nvPr/>
        </p:nvSpPr>
        <p:spPr>
          <a:xfrm>
            <a:off x="609599" y="2195432"/>
            <a:ext cx="15977191" cy="535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2800" b="1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Softmax</a:t>
            </a:r>
            <a:r>
              <a:rPr lang="en-US" altLang="ko-KR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loss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다중 클래스 분류 문제에 사용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각 </a:t>
            </a:r>
            <a:r>
              <a:rPr lang="ko-KR" altLang="en-US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클래스에 대해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확률을 예측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전체 클래스의 점수에 대한 상대적 우위를 평가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예측된 확률과 실제 레이블 간의 차이를 측정하여 모델의 예측을 개선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➔ </a:t>
            </a:r>
            <a:r>
              <a:rPr lang="ko-KR" altLang="en-US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클래스 간의 관계를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고려하여 확률 분포를 생성하며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대규모 데이터셋에서 계산 비용이 크고 수치적으로 불안함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E59F5B-6816-6E0A-E9E9-069DFE186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289" y="6893119"/>
            <a:ext cx="4368925" cy="1168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AF2D2F-5D32-08C9-8EB0-D41BA670A0EF}"/>
              </a:ext>
            </a:extLst>
          </p:cNvPr>
          <p:cNvSpPr txBox="1"/>
          <p:nvPr/>
        </p:nvSpPr>
        <p:spPr>
          <a:xfrm>
            <a:off x="9777214" y="8265115"/>
            <a:ext cx="31359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altLang="ko-KR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en-US" altLang="ko-KR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function]</a:t>
            </a:r>
            <a:endParaRPr lang="ko-KR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31585A-A81C-EF8D-251C-0C95A350B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7214" y="6894975"/>
            <a:ext cx="8064137" cy="139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0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24" name="Google Shape;124;p3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 dirty="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 dirty="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 dirty="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 dirty="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" name="Google Shape;12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3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3"/>
          <p:cNvSpPr txBox="1"/>
          <p:nvPr/>
        </p:nvSpPr>
        <p:spPr>
          <a:xfrm>
            <a:off x="609600" y="2172585"/>
            <a:ext cx="17109559" cy="5998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2800" b="1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LiT</a:t>
            </a:r>
            <a:r>
              <a:rPr lang="en-US" altLang="ko-KR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(Locked-image Tuning)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CLIP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의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visual encoder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가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contrastive learning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학습 과정에서 성능이 희생된다고 주장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이미지 모델의 파라미터를 고정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(Locked)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하고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오로지 텍스트 모델의 </a:t>
            </a:r>
            <a:r>
              <a:rPr lang="ko-KR" altLang="en-US" sz="28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파라미터만을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조정하여 학습을 진행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L :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변수는 사전 훈련된 모델에서 초기화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학습 과정 동안 고정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U :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변수는 사전 훈련된 모델에서 초기화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학습 과정 동안 변경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LiT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: Zero-Shot Transfer with Locked-image text Tuning</a:t>
            </a:r>
          </a:p>
        </p:txBody>
      </p:sp>
      <p:grpSp>
        <p:nvGrpSpPr>
          <p:cNvPr id="129" name="Google Shape;129;p3"/>
          <p:cNvGrpSpPr/>
          <p:nvPr/>
        </p:nvGrpSpPr>
        <p:grpSpPr>
          <a:xfrm>
            <a:off x="0" y="647700"/>
            <a:ext cx="5715000" cy="1256665"/>
            <a:chOff x="0" y="647700"/>
            <a:chExt cx="5715000" cy="1256665"/>
          </a:xfrm>
        </p:grpSpPr>
        <p:grpSp>
          <p:nvGrpSpPr>
            <p:cNvPr id="130" name="Google Shape;130;p3"/>
            <p:cNvGrpSpPr/>
            <p:nvPr/>
          </p:nvGrpSpPr>
          <p:grpSpPr>
            <a:xfrm>
              <a:off x="0" y="647700"/>
              <a:ext cx="5715000" cy="922586"/>
              <a:chOff x="0" y="647700"/>
              <a:chExt cx="5715000" cy="922586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 txBox="1"/>
              <p:nvPr/>
            </p:nvSpPr>
            <p:spPr>
              <a:xfrm>
                <a:off x="1371600" y="723900"/>
                <a:ext cx="43434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Background</a:t>
                </a:r>
              </a:p>
            </p:txBody>
          </p:sp>
        </p:grpSp>
        <p:sp>
          <p:nvSpPr>
            <p:cNvPr id="133" name="Google Shape;133;p3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81B637-9BB3-9B56-A3D3-2A7E0F05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663" y="4778424"/>
            <a:ext cx="7175337" cy="346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E5ED98-B072-2868-474F-395C1160098B}"/>
              </a:ext>
            </a:extLst>
          </p:cNvPr>
          <p:cNvSpPr txBox="1"/>
          <p:nvPr/>
        </p:nvSpPr>
        <p:spPr>
          <a:xfrm>
            <a:off x="11773825" y="8500927"/>
            <a:ext cx="60023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[Design choices for contrastive-tuning on image-text data]</a:t>
            </a:r>
            <a:endParaRPr lang="ko-KR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17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24" name="Google Shape;124;p3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 dirty="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 dirty="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 dirty="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 dirty="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" name="Google Shape;12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3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3"/>
          <p:cNvSpPr txBox="1"/>
          <p:nvPr/>
        </p:nvSpPr>
        <p:spPr>
          <a:xfrm>
            <a:off x="609600" y="2172585"/>
            <a:ext cx="17109559" cy="664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이미 학습된 이미지 모델 활용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고품질의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(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반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)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수동적으로 </a:t>
            </a:r>
            <a:r>
              <a:rPr lang="ko-KR" altLang="en-US" sz="28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라벨링된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데이터셋을 사용해 사전 학습된 이미지 모델을 사용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모델은 이미 최적의 이미지 </a:t>
            </a:r>
            <a:r>
              <a:rPr lang="ko-KR" altLang="en-US" sz="28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임베딩을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생성할 수 있도록 잘 학습되어 있기 때문에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다시 학습시킬 필요가 없음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대신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이미지를 기반으로 텍스트와의 관계만 새롭게 학습하는 것이 목표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endParaRPr lang="ko-KR" altLang="en-US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대조 학습의 집중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텍스트 모델이 이미지와 텍스트 간의 대조적 학습에 집중 가능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즉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text encoder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는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scratch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하게 학습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image encoder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가 생성한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representation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을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text encoder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가 읽고 해당하는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embedding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을 학습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3"/>
          <p:cNvGrpSpPr/>
          <p:nvPr/>
        </p:nvGrpSpPr>
        <p:grpSpPr>
          <a:xfrm>
            <a:off x="0" y="647700"/>
            <a:ext cx="5715000" cy="1256665"/>
            <a:chOff x="0" y="647700"/>
            <a:chExt cx="5715000" cy="1256665"/>
          </a:xfrm>
        </p:grpSpPr>
        <p:grpSp>
          <p:nvGrpSpPr>
            <p:cNvPr id="130" name="Google Shape;130;p3"/>
            <p:cNvGrpSpPr/>
            <p:nvPr/>
          </p:nvGrpSpPr>
          <p:grpSpPr>
            <a:xfrm>
              <a:off x="0" y="647700"/>
              <a:ext cx="5715000" cy="922586"/>
              <a:chOff x="0" y="647700"/>
              <a:chExt cx="5715000" cy="922586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 txBox="1"/>
              <p:nvPr/>
            </p:nvSpPr>
            <p:spPr>
              <a:xfrm>
                <a:off x="1371600" y="723900"/>
                <a:ext cx="43434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Background</a:t>
                </a:r>
              </a:p>
            </p:txBody>
          </p:sp>
        </p:grpSp>
        <p:sp>
          <p:nvSpPr>
            <p:cNvPr id="133" name="Google Shape;133;p3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740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24" name="Google Shape;124;p3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" name="Google Shape;12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3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3"/>
          <p:cNvSpPr txBox="1"/>
          <p:nvPr/>
        </p:nvSpPr>
        <p:spPr>
          <a:xfrm>
            <a:off x="609600" y="2123779"/>
            <a:ext cx="16611600" cy="410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Contrastive Learning</a:t>
            </a:r>
            <a:r>
              <a:rPr lang="ko-KR" altLang="en-US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에서 큰 배치사이즈가 중요한 이유</a:t>
            </a:r>
            <a:endParaRPr lang="en-US" altLang="ko-KR" sz="28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</a:t>
            </a:r>
            <a:r>
              <a:rPr lang="ko-KR" altLang="en-US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대량의 부정적 샘플 필요</a:t>
            </a:r>
            <a:endParaRPr lang="en-US" altLang="ko-KR" sz="28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 Contrastive Learning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의 핵심 아이디어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: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긍정적 쌍은 가까이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부정적 쌍은 멀리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배치 사이즈가 클수록 더 많은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negative sample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을 학습하여 수렴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➔ CLIP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의 학습 시간이 길고 자원 소모가 매우 큼</a:t>
            </a: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3"/>
          <p:cNvGrpSpPr/>
          <p:nvPr/>
        </p:nvGrpSpPr>
        <p:grpSpPr>
          <a:xfrm>
            <a:off x="0" y="647700"/>
            <a:ext cx="5715000" cy="1256665"/>
            <a:chOff x="0" y="647700"/>
            <a:chExt cx="5715000" cy="1256665"/>
          </a:xfrm>
        </p:grpSpPr>
        <p:grpSp>
          <p:nvGrpSpPr>
            <p:cNvPr id="130" name="Google Shape;130;p3"/>
            <p:cNvGrpSpPr/>
            <p:nvPr/>
          </p:nvGrpSpPr>
          <p:grpSpPr>
            <a:xfrm>
              <a:off x="0" y="647700"/>
              <a:ext cx="5715000" cy="922586"/>
              <a:chOff x="0" y="647700"/>
              <a:chExt cx="5715000" cy="922586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 txBox="1"/>
              <p:nvPr/>
            </p:nvSpPr>
            <p:spPr>
              <a:xfrm>
                <a:off x="1371600" y="723900"/>
                <a:ext cx="43434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5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3" name="Google Shape;133;p3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70;p5">
            <a:extLst>
              <a:ext uri="{FF2B5EF4-FFF2-40B4-BE49-F238E27FC236}">
                <a16:creationId xmlns:a16="http://schemas.microsoft.com/office/drawing/2014/main" id="{7313B63D-36DB-1216-10CE-A004AC5648B2}"/>
              </a:ext>
            </a:extLst>
          </p:cNvPr>
          <p:cNvSpPr txBox="1"/>
          <p:nvPr/>
        </p:nvSpPr>
        <p:spPr>
          <a:xfrm>
            <a:off x="1385668" y="681409"/>
            <a:ext cx="13235355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6249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24" name="Google Shape;124;p3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" name="Google Shape;12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3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3"/>
          <p:cNvSpPr txBox="1"/>
          <p:nvPr/>
        </p:nvSpPr>
        <p:spPr>
          <a:xfrm>
            <a:off x="609600" y="2123779"/>
            <a:ext cx="16611600" cy="341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Sigmoid loss form language image pre-training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기존의 </a:t>
            </a:r>
            <a:r>
              <a:rPr lang="en-US" altLang="ko-KR" sz="28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softmax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loss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를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sigmoid loss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로 교체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	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➔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“pair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가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positive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한가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negative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한가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?”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이미지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텍스트 쌍을 독립적으로 처리하여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학습 문제를 이진 분류로 전환</a:t>
            </a:r>
            <a:endParaRPr lang="en-US" altLang="ko-K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 -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긍정적인 쌍에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1,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부정적인 쌍에 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-1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레이블 부여 </a:t>
            </a: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3"/>
          <p:cNvGrpSpPr/>
          <p:nvPr/>
        </p:nvGrpSpPr>
        <p:grpSpPr>
          <a:xfrm>
            <a:off x="0" y="647700"/>
            <a:ext cx="5715000" cy="1256665"/>
            <a:chOff x="0" y="647700"/>
            <a:chExt cx="5715000" cy="1256665"/>
          </a:xfrm>
        </p:grpSpPr>
        <p:grpSp>
          <p:nvGrpSpPr>
            <p:cNvPr id="130" name="Google Shape;130;p3"/>
            <p:cNvGrpSpPr/>
            <p:nvPr/>
          </p:nvGrpSpPr>
          <p:grpSpPr>
            <a:xfrm>
              <a:off x="0" y="647700"/>
              <a:ext cx="5715000" cy="922586"/>
              <a:chOff x="0" y="647700"/>
              <a:chExt cx="5715000" cy="922586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 txBox="1"/>
              <p:nvPr/>
            </p:nvSpPr>
            <p:spPr>
              <a:xfrm>
                <a:off x="1371600" y="723900"/>
                <a:ext cx="43434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5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3" name="Google Shape;133;p3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70;p5">
            <a:extLst>
              <a:ext uri="{FF2B5EF4-FFF2-40B4-BE49-F238E27FC236}">
                <a16:creationId xmlns:a16="http://schemas.microsoft.com/office/drawing/2014/main" id="{7313B63D-36DB-1216-10CE-A004AC5648B2}"/>
              </a:ext>
            </a:extLst>
          </p:cNvPr>
          <p:cNvSpPr txBox="1"/>
          <p:nvPr/>
        </p:nvSpPr>
        <p:spPr>
          <a:xfrm>
            <a:off x="1371599" y="723900"/>
            <a:ext cx="9710057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dirty="0"/>
          </a:p>
        </p:txBody>
      </p:sp>
      <p:sp>
        <p:nvSpPr>
          <p:cNvPr id="5" name="Google Shape;172;p5">
            <a:extLst>
              <a:ext uri="{FF2B5EF4-FFF2-40B4-BE49-F238E27FC236}">
                <a16:creationId xmlns:a16="http://schemas.microsoft.com/office/drawing/2014/main" id="{E7B7BF96-D4A6-B800-FB8E-FD0CF893B67A}"/>
              </a:ext>
            </a:extLst>
          </p:cNvPr>
          <p:cNvSpPr txBox="1"/>
          <p:nvPr/>
        </p:nvSpPr>
        <p:spPr>
          <a:xfrm>
            <a:off x="1385668" y="1320135"/>
            <a:ext cx="6462932" cy="844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9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28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A52A0A-7BB5-35A3-3C5C-60FEDE0587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43"/>
          <a:stretch/>
        </p:blipFill>
        <p:spPr>
          <a:xfrm>
            <a:off x="8515350" y="4853355"/>
            <a:ext cx="9357409" cy="4428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F77F7C-0DBC-51E2-ADC3-780A378010A3}"/>
              </a:ext>
            </a:extLst>
          </p:cNvPr>
          <p:cNvSpPr txBox="1"/>
          <p:nvPr/>
        </p:nvSpPr>
        <p:spPr>
          <a:xfrm>
            <a:off x="10507188" y="8999599"/>
            <a:ext cx="60023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[sigmoid loss pseudo-implementation]</a:t>
            </a:r>
            <a:endParaRPr lang="ko-KR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061926-CFE5-5D7D-BE8E-DE248AD283EB}"/>
              </a:ext>
            </a:extLst>
          </p:cNvPr>
          <p:cNvSpPr txBox="1"/>
          <p:nvPr/>
        </p:nvSpPr>
        <p:spPr>
          <a:xfrm>
            <a:off x="13571762" y="6791199"/>
            <a:ext cx="4398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부정 샘플로 인한 불균형 문제를 해결하기 위해 추가 학습 가능한 편향  𝑏</a:t>
            </a:r>
            <a:r>
              <a:rPr lang="ko-KR" altLang="en-US" sz="18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를</a:t>
            </a:r>
            <a:r>
              <a:rPr lang="ko-KR" altLang="en-US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도입</a:t>
            </a:r>
            <a:endParaRPr lang="ko-KR" altLang="en-US" sz="1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97DA20-4ABE-3DBC-DFDE-076E24A18E50}"/>
              </a:ext>
            </a:extLst>
          </p:cNvPr>
          <p:cNvSpPr txBox="1"/>
          <p:nvPr/>
        </p:nvSpPr>
        <p:spPr>
          <a:xfrm>
            <a:off x="5332422" y="7476511"/>
            <a:ext cx="4398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내적을 계산하여 유사도 점수 계산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C1E572-D737-DDCC-74B1-BF194FBBF0E3}"/>
              </a:ext>
            </a:extLst>
          </p:cNvPr>
          <p:cNvSpPr txBox="1"/>
          <p:nvPr/>
        </p:nvSpPr>
        <p:spPr>
          <a:xfrm>
            <a:off x="2114550" y="7929200"/>
            <a:ext cx="7086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라벨 행렬 생성 </a:t>
            </a:r>
            <a:endParaRPr lang="en-US" altLang="ko-KR" sz="1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2(</a:t>
            </a:r>
            <a:r>
              <a:rPr lang="en-US" altLang="ko-KR" sz="18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nxn</a:t>
            </a:r>
            <a:r>
              <a:rPr lang="en-US" altLang="ko-KR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단위 행렬</a:t>
            </a:r>
            <a:r>
              <a:rPr lang="en-US" altLang="ko-KR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ko-KR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ko-KR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모든 요소 </a:t>
            </a:r>
            <a:r>
              <a:rPr lang="en-US" altLang="ko-KR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ko-KR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인 </a:t>
            </a:r>
            <a:r>
              <a:rPr lang="en-US" altLang="ko-KR" sz="18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nxn</a:t>
            </a:r>
            <a:r>
              <a:rPr lang="en-US" altLang="ko-KR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ko-KR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대각선 </a:t>
            </a:r>
            <a:r>
              <a:rPr lang="en-US" altLang="ko-KR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/ </a:t>
            </a:r>
            <a:r>
              <a:rPr lang="ko-KR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비대각선 </a:t>
            </a:r>
            <a:r>
              <a:rPr lang="en-US" altLang="ko-KR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 </a:t>
            </a:r>
            <a:endParaRPr lang="ko-KR" altLang="en-US" sz="1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5A518F-6854-C8E6-97EF-086C9428CD98}"/>
              </a:ext>
            </a:extLst>
          </p:cNvPr>
          <p:cNvSpPr txBox="1"/>
          <p:nvPr/>
        </p:nvSpPr>
        <p:spPr>
          <a:xfrm>
            <a:off x="9200729" y="8560985"/>
            <a:ext cx="520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시그모이드</a:t>
            </a:r>
            <a:r>
              <a:rPr lang="ko-KR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함수의 로그 값을 구해 손실을 계산</a:t>
            </a:r>
          </a:p>
        </p:txBody>
      </p:sp>
    </p:spTree>
    <p:extLst>
      <p:ext uri="{BB962C8B-B14F-4D97-AF65-F5344CB8AC3E}">
        <p14:creationId xmlns:p14="http://schemas.microsoft.com/office/powerpoint/2010/main" val="2503820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1402</Words>
  <Application>Microsoft Office PowerPoint</Application>
  <PresentationFormat>사용자 지정</PresentationFormat>
  <Paragraphs>206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-apple-system</vt:lpstr>
      <vt:lpstr>source-serif-pro</vt:lpstr>
      <vt:lpstr>Malgun Gothic</vt:lpstr>
      <vt:lpstr>Arial</vt:lpstr>
      <vt:lpstr>Calibri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jehyeok</dc:creator>
  <cp:lastModifiedBy>harim noh</cp:lastModifiedBy>
  <cp:revision>52</cp:revision>
  <dcterms:created xsi:type="dcterms:W3CDTF">2006-08-16T00:00:00Z</dcterms:created>
  <dcterms:modified xsi:type="dcterms:W3CDTF">2024-08-14T11:15:33Z</dcterms:modified>
</cp:coreProperties>
</file>